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8" r:id="rId3"/>
    <p:sldId id="261" r:id="rId4"/>
    <p:sldId id="280" r:id="rId5"/>
    <p:sldId id="25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1" autoAdjust="0"/>
  </p:normalViewPr>
  <p:slideViewPr>
    <p:cSldViewPr>
      <p:cViewPr>
        <p:scale>
          <a:sx n="75" d="100"/>
          <a:sy n="75" d="100"/>
        </p:scale>
        <p:origin x="-11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CD3D-A355-4305-867A-183A37BF7A1E}" type="datetimeFigureOut">
              <a:rPr lang="de-DE" smtClean="0"/>
              <a:pPr/>
              <a:t>29.09.2014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CBB06-9208-45EE-867D-6E175E1A84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Simple assignment / composite assignment operator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BB06-9208-45EE-867D-6E175E1A84F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0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1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1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2" name="Foliennummernplatzhalt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008112"/>
          </a:xfrm>
          <a:prstGeom prst="rect">
            <a:avLst/>
          </a:prstGeom>
        </p:spPr>
        <p:txBody>
          <a:bodyPr vert="horz" lIns="0" rIns="0" bIns="0" anchor="t" anchorCtr="0">
            <a:normAutofit/>
          </a:bodyPr>
          <a:lstStyle/>
          <a:p>
            <a:r>
              <a:rPr kumimoji="0" lang="de-DE" dirty="0" smtClean="0"/>
              <a:t>Titelmasterformat</a:t>
            </a:r>
            <a:br>
              <a:rPr kumimoji="0" lang="de-DE" dirty="0" smtClean="0"/>
            </a:b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896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6" name="Datumsplatzhalter 9"/>
          <p:cNvSpPr>
            <a:spLocks noGrp="1"/>
          </p:cNvSpPr>
          <p:nvPr>
            <p:ph type="dt" sz="half" idx="2"/>
          </p:nvPr>
        </p:nvSpPr>
        <p:spPr>
          <a:xfrm>
            <a:off x="6012160" y="6376243"/>
            <a:ext cx="187220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1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7624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papyrus/support/index.php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Realizing Model Simplifications with</a:t>
            </a:r>
            <a:br>
              <a:rPr lang="en-US" sz="3600" dirty="0" smtClean="0"/>
            </a:br>
            <a:r>
              <a:rPr lang="en-US" sz="3600" dirty="0" smtClean="0"/>
              <a:t>QVT Operational Mappings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Top-level Simplification (1/3)</a:t>
            </a:r>
            <a:endParaRPr lang="de-DE" b="0" dirty="0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539552" y="1844824"/>
            <a:ext cx="3915097" cy="3960812"/>
            <a:chOff x="467544" y="1412528"/>
            <a:chExt cx="3915097" cy="396081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75142" t="10864" r="3372" b="63498"/>
            <a:stretch>
              <a:fillRect/>
            </a:stretch>
          </p:blipFill>
          <p:spPr bwMode="auto">
            <a:xfrm>
              <a:off x="467544" y="1412528"/>
              <a:ext cx="3915097" cy="39608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Ellipse 26"/>
            <p:cNvSpPr/>
            <p:nvPr/>
          </p:nvSpPr>
          <p:spPr bwMode="auto">
            <a:xfrm>
              <a:off x="1609194" y="3068290"/>
              <a:ext cx="2243221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1826548" y="3573115"/>
              <a:ext cx="2241768" cy="3603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4860032" y="1700560"/>
            <a:ext cx="3822056" cy="4176712"/>
            <a:chOff x="5070673" y="1412528"/>
            <a:chExt cx="3822056" cy="4176712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75831" t="10922" r="3139" b="61972"/>
            <a:stretch>
              <a:fillRect/>
            </a:stretch>
          </p:blipFill>
          <p:spPr bwMode="auto">
            <a:xfrm>
              <a:off x="5070673" y="1412528"/>
              <a:ext cx="3822055" cy="41767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Ellipse 28"/>
            <p:cNvSpPr/>
            <p:nvPr/>
          </p:nvSpPr>
          <p:spPr bwMode="auto">
            <a:xfrm>
              <a:off x="6290598" y="2996853"/>
              <a:ext cx="2241768" cy="360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6650961" y="4149378"/>
              <a:ext cx="2241768" cy="3603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4" name="Pfeil nach unten 33"/>
          <p:cNvSpPr/>
          <p:nvPr/>
        </p:nvSpPr>
        <p:spPr>
          <a:xfrm rot="16200000">
            <a:off x="4499992" y="3645024"/>
            <a:ext cx="288032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174908" y="14127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Input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300192" y="126876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Output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Top-level Simplification (2/3)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2376264" cy="4896544"/>
          </a:xfrm>
        </p:spPr>
        <p:txBody>
          <a:bodyPr>
            <a:noAutofit/>
          </a:bodyPr>
          <a:lstStyle/>
          <a:p>
            <a:r>
              <a:rPr lang="en-US" sz="1800" dirty="0" smtClean="0"/>
              <a:t>Mapping operation in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CBT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Overriding mapping operation</a:t>
            </a:r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Inhaltsplatzhalter 82"/>
          <p:cNvSpPr txBox="1">
            <a:spLocks/>
          </p:cNvSpPr>
          <p:nvPr/>
        </p:nvSpPr>
        <p:spPr>
          <a:xfrm>
            <a:off x="2823120" y="1340768"/>
            <a:ext cx="5853336" cy="194421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mapping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CS::ExpressionCS::mapExpressionCS() : CS::ExpressionCS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disjuncts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CS::EqualityExpressionCS::mapEqualityExpressionCS,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CS::PrimaryCS::mapPrimaryCS,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…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CS::BinaryExpressionCS::mapBinaryExpressionCS </a:t>
            </a: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{ }</a:t>
            </a:r>
          </a:p>
        </p:txBody>
      </p:sp>
      <p:sp>
        <p:nvSpPr>
          <p:cNvPr id="13" name="Inhaltsplatzhalter 82"/>
          <p:cNvSpPr txBox="1">
            <a:spLocks/>
          </p:cNvSpPr>
          <p:nvPr/>
        </p:nvSpPr>
        <p:spPr>
          <a:xfrm>
            <a:off x="2843808" y="4005064"/>
            <a:ext cx="5853336" cy="194421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mapping</a:t>
            </a:r>
            <a:r>
              <a:rPr lang="en-US" sz="1700" noProof="1" smtClean="0">
                <a:latin typeface="Arial Narrow" pitchFamily="34" charset="0"/>
              </a:rPr>
              <a:t> CS::ExpressionCS::mapExpressionCS() : CS::ExpressionCS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disjuncts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noProof="1" smtClean="0">
                <a:latin typeface="Arial Narrow" pitchFamily="34" charset="0"/>
              </a:rPr>
              <a:t>CS::EqualityExpressionCS::mapEqualityExpressionCS,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noProof="1" smtClean="0">
                <a:latin typeface="Arial Narrow" pitchFamily="34" charset="0"/>
              </a:rPr>
              <a:t>CS::PrimaryCS::mapPrimaryCS,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...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CS::BinaryExpressionCS::toOperatorApplication  {}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580112" y="3429000"/>
            <a:ext cx="1380895" cy="441340"/>
            <a:chOff x="5580112" y="3429000"/>
            <a:chExt cx="1380895" cy="441340"/>
          </a:xfrm>
        </p:grpSpPr>
        <p:sp>
          <p:nvSpPr>
            <p:cNvPr id="14" name="Pfeil nach unten 13"/>
            <p:cNvSpPr/>
            <p:nvPr/>
          </p:nvSpPr>
          <p:spPr>
            <a:xfrm flipV="1">
              <a:off x="5580112" y="3429000"/>
              <a:ext cx="288032" cy="43204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796136" y="3501008"/>
              <a:ext cx="116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Overrides</a:t>
              </a:r>
              <a:endParaRPr lang="en-US" dirty="0"/>
            </a:p>
          </p:txBody>
        </p:sp>
      </p:grpSp>
      <p:sp>
        <p:nvSpPr>
          <p:cNvPr id="18" name="Ellipse 17"/>
          <p:cNvSpPr/>
          <p:nvPr/>
        </p:nvSpPr>
        <p:spPr bwMode="auto">
          <a:xfrm>
            <a:off x="2771800" y="5517232"/>
            <a:ext cx="47525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Ovale Legende 20"/>
          <p:cNvSpPr/>
          <p:nvPr/>
        </p:nvSpPr>
        <p:spPr>
          <a:xfrm>
            <a:off x="539552" y="4725144"/>
            <a:ext cx="2484784" cy="792088"/>
          </a:xfrm>
          <a:prstGeom prst="wedgeEllipseCallout">
            <a:avLst>
              <a:gd name="adj1" fmla="val 44980"/>
              <a:gd name="adj2" fmla="val 686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Injected mapping 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Top-level Simplification (3/3)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Mapping operation implementing the top-level simplification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899592" y="1988840"/>
            <a:ext cx="7488833" cy="3672408"/>
            <a:chOff x="1115616" y="1988840"/>
            <a:chExt cx="6934104" cy="3528392"/>
          </a:xfrm>
        </p:grpSpPr>
        <p:sp>
          <p:nvSpPr>
            <p:cNvPr id="12" name="Inhaltsplatzhalter 82"/>
            <p:cNvSpPr txBox="1">
              <a:spLocks/>
            </p:cNvSpPr>
            <p:nvPr/>
          </p:nvSpPr>
          <p:spPr>
            <a:xfrm>
              <a:off x="1115616" y="1988840"/>
              <a:ext cx="6934104" cy="3528392"/>
            </a:xfrm>
            <a:prstGeom prst="rect">
              <a:avLst/>
            </a:prstGeom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mapping </a:t>
              </a:r>
              <a:r>
                <a:rPr lang="en-US" noProof="1" smtClean="0">
                  <a:latin typeface="Arial Narrow" pitchFamily="34" charset="0"/>
                </a:rPr>
                <a:t>CS::BinaryExpressionCS::toOperatorApplication() : CS::OperatorApplicationCS 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	result.</a:t>
              </a:r>
              <a:r>
                <a:rPr lang="en-US" noProof="1" smtClean="0">
                  <a:latin typeface="Arial Narrow" pitchFamily="34" charset="0"/>
                </a:rPr>
                <a:t>resolvedType </a:t>
              </a:r>
              <a:r>
                <a:rPr lang="en-US" b="1" noProof="1" smtClean="0">
                  <a:latin typeface="Arial Narrow" pitchFamily="34" charset="0"/>
                </a:rPr>
                <a:t>:= self</a:t>
              </a:r>
              <a:r>
                <a:rPr lang="en-US" noProof="1" smtClean="0">
                  <a:latin typeface="Arial Narrow" pitchFamily="34" charset="0"/>
                </a:rPr>
                <a:t>.resolvedType</a:t>
              </a:r>
              <a:r>
                <a:rPr lang="en-US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	result.</a:t>
              </a:r>
              <a:r>
                <a:rPr lang="en-US" noProof="1" smtClean="0">
                  <a:latin typeface="Arial Narrow" pitchFamily="34" charset="0"/>
                </a:rPr>
                <a:t>resolvedOperation </a:t>
              </a:r>
              <a:r>
                <a:rPr lang="en-US" b="1" noProof="1" smtClean="0">
                  <a:latin typeface="Arial Narrow" pitchFamily="34" charset="0"/>
                </a:rPr>
                <a:t>:= self.</a:t>
              </a:r>
              <a:r>
                <a:rPr lang="en-US" noProof="1" smtClean="0">
                  <a:latin typeface="Arial Narrow" pitchFamily="34" charset="0"/>
                </a:rPr>
                <a:t>resolvedOperation</a:t>
              </a:r>
              <a:r>
                <a:rPr lang="en-US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	result.</a:t>
              </a:r>
              <a:r>
                <a:rPr lang="en-US" noProof="1" smtClean="0">
                  <a:latin typeface="Arial Narrow" pitchFamily="34" charset="0"/>
                </a:rPr>
                <a:t>operationIdentifier</a:t>
              </a:r>
              <a:r>
                <a:rPr lang="en-US" b="1" noProof="1" smtClean="0">
                  <a:latin typeface="Arial Narrow" pitchFamily="34" charset="0"/>
                </a:rPr>
                <a:t> := self.</a:t>
              </a:r>
              <a:r>
                <a:rPr lang="en-US" noProof="1" smtClean="0">
                  <a:latin typeface="Arial Narrow" pitchFamily="34" charset="0"/>
                </a:rPr>
                <a:t>operationIdentifier</a:t>
              </a:r>
              <a:r>
                <a:rPr lang="en-US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	result.</a:t>
              </a:r>
              <a:r>
                <a:rPr lang="en-US" noProof="1" smtClean="0">
                  <a:latin typeface="Arial Narrow" pitchFamily="34" charset="0"/>
                </a:rPr>
                <a:t>actualParameters</a:t>
              </a:r>
              <a:r>
                <a:rPr lang="en-US" b="1" noProof="1" smtClean="0">
                  <a:latin typeface="Arial Narrow" pitchFamily="34" charset="0"/>
                </a:rPr>
                <a:t> := OrderedSet 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622300" algn="l"/>
                </a:tabLst>
              </a:pPr>
              <a:r>
                <a:rPr lang="en-US" b="1" noProof="1" smtClean="0">
                  <a:latin typeface="Arial Narrow" pitchFamily="34" charset="0"/>
                </a:rPr>
                <a:t>		object </a:t>
              </a:r>
              <a:r>
                <a:rPr lang="en-US" noProof="1" smtClean="0">
                  <a:latin typeface="Arial Narrow" pitchFamily="34" charset="0"/>
                </a:rPr>
                <a:t>ActualParameterCS </a:t>
              </a:r>
              <a:r>
                <a:rPr lang="en-US" b="1" noProof="1" smtClean="0">
                  <a:latin typeface="Arial Narrow" pitchFamily="34" charset="0"/>
                </a:rPr>
                <a:t>{ </a:t>
              </a:r>
              <a:r>
                <a:rPr lang="en-US" noProof="1" smtClean="0">
                  <a:latin typeface="Arial Narrow" pitchFamily="34" charset="0"/>
                </a:rPr>
                <a:t>expression </a:t>
              </a:r>
              <a:r>
                <a:rPr lang="en-US" b="1" noProof="1" smtClean="0">
                  <a:latin typeface="Arial Narrow" pitchFamily="34" charset="0"/>
                </a:rPr>
                <a:t>:= self.</a:t>
              </a:r>
              <a:r>
                <a:rPr lang="en-US" noProof="1" smtClean="0">
                  <a:latin typeface="Arial Narrow" pitchFamily="34" charset="0"/>
                </a:rPr>
                <a:t>leftOperand </a:t>
              </a:r>
              <a:r>
                <a:rPr lang="en-US" b="1" noProof="1" smtClean="0">
                  <a:latin typeface="Arial Narrow" pitchFamily="34" charset="0"/>
                </a:rPr>
                <a:t>},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622300" algn="l"/>
                </a:tabLst>
              </a:pPr>
              <a:r>
                <a:rPr lang="en-US" b="1" noProof="1" smtClean="0">
                  <a:latin typeface="Arial Narrow" pitchFamily="34" charset="0"/>
                </a:rPr>
                <a:t>		object </a:t>
              </a:r>
              <a:r>
                <a:rPr lang="en-US" noProof="1" smtClean="0">
                  <a:latin typeface="Arial Narrow" pitchFamily="34" charset="0"/>
                </a:rPr>
                <a:t>ActualParameterCS</a:t>
              </a:r>
              <a:r>
                <a:rPr lang="en-US" b="1" noProof="1" smtClean="0">
                  <a:latin typeface="Arial Narrow" pitchFamily="34" charset="0"/>
                </a:rPr>
                <a:t> { </a:t>
              </a:r>
              <a:r>
                <a:rPr lang="en-US" noProof="1" smtClean="0">
                  <a:latin typeface="Arial Narrow" pitchFamily="34" charset="0"/>
                </a:rPr>
                <a:t>expression </a:t>
              </a:r>
              <a:r>
                <a:rPr lang="en-US" b="1" noProof="1" smtClean="0">
                  <a:latin typeface="Arial Narrow" pitchFamily="34" charset="0"/>
                </a:rPr>
                <a:t>:= self.</a:t>
              </a:r>
              <a:r>
                <a:rPr lang="en-US" noProof="1" smtClean="0">
                  <a:latin typeface="Arial Narrow" pitchFamily="34" charset="0"/>
                </a:rPr>
                <a:t>rightOperand </a:t>
              </a:r>
              <a:r>
                <a:rPr lang="en-US" b="1" noProof="1" smtClean="0">
                  <a:latin typeface="Arial Narrow" pitchFamily="34" charset="0"/>
                </a:rPr>
                <a:t>}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622300" algn="l"/>
                </a:tabLst>
              </a:pPr>
              <a:r>
                <a:rPr lang="en-US" b="1" noProof="1" smtClean="0">
                  <a:latin typeface="Arial Narrow" pitchFamily="34" charset="0"/>
                </a:rPr>
                <a:t>	};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b="1" noProof="1" smtClean="0">
                  <a:latin typeface="Arial Narrow" pitchFamily="34" charset="0"/>
                </a:rPr>
                <a:t>}</a:t>
              </a: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4782690" y="4099663"/>
              <a:ext cx="186687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Ovale Legende 20"/>
            <p:cNvSpPr/>
            <p:nvPr/>
          </p:nvSpPr>
          <p:spPr>
            <a:xfrm>
              <a:off x="5649453" y="3026602"/>
              <a:ext cx="1866874" cy="792088"/>
            </a:xfrm>
            <a:prstGeom prst="wedgeEllipseCallout">
              <a:avLst>
                <a:gd name="adj1" fmla="val -45692"/>
                <a:gd name="adj2" fmla="val 83932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 recursive mappings!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Recursive Simplification (1/2)</a:t>
            </a:r>
            <a:endParaRPr lang="de-DE" b="0" dirty="0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" name="Gruppieren 32"/>
          <p:cNvGrpSpPr/>
          <p:nvPr/>
        </p:nvGrpSpPr>
        <p:grpSpPr>
          <a:xfrm>
            <a:off x="539552" y="1844824"/>
            <a:ext cx="3915097" cy="3960812"/>
            <a:chOff x="467544" y="1412528"/>
            <a:chExt cx="3915097" cy="396081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75142" t="10864" r="3372" b="63498"/>
            <a:stretch>
              <a:fillRect/>
            </a:stretch>
          </p:blipFill>
          <p:spPr bwMode="auto">
            <a:xfrm>
              <a:off x="467544" y="1412528"/>
              <a:ext cx="3915097" cy="39608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Ellipse 26"/>
            <p:cNvSpPr/>
            <p:nvPr/>
          </p:nvSpPr>
          <p:spPr bwMode="auto">
            <a:xfrm>
              <a:off x="1609194" y="3068290"/>
              <a:ext cx="2243221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1826548" y="3573115"/>
              <a:ext cx="2241768" cy="360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4" name="Pfeil nach unten 33"/>
          <p:cNvSpPr/>
          <p:nvPr/>
        </p:nvSpPr>
        <p:spPr>
          <a:xfrm rot="16200000">
            <a:off x="4499992" y="3645024"/>
            <a:ext cx="288032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4860032" y="1484784"/>
            <a:ext cx="3816424" cy="4535487"/>
            <a:chOff x="179388" y="188913"/>
            <a:chExt cx="4229100" cy="4535487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73514" t="10470" r="4017" b="58496"/>
            <a:stretch>
              <a:fillRect/>
            </a:stretch>
          </p:blipFill>
          <p:spPr bwMode="auto">
            <a:xfrm>
              <a:off x="179388" y="188913"/>
              <a:ext cx="4229100" cy="45354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Ellipse 17"/>
            <p:cNvSpPr/>
            <p:nvPr/>
          </p:nvSpPr>
          <p:spPr bwMode="auto">
            <a:xfrm>
              <a:off x="1331913" y="1773238"/>
              <a:ext cx="2447925" cy="3587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979613" y="2852738"/>
              <a:ext cx="2305050" cy="360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123728" y="14127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Input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112474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Output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Recursive Simplification (2/2)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Mapping operation implementing the recursive simplification</a:t>
            </a:r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4" name="Gruppieren 14"/>
          <p:cNvGrpSpPr/>
          <p:nvPr/>
        </p:nvGrpSpPr>
        <p:grpSpPr>
          <a:xfrm>
            <a:off x="899592" y="1988840"/>
            <a:ext cx="7488833" cy="3816424"/>
            <a:chOff x="1115616" y="1988840"/>
            <a:chExt cx="6934104" cy="3528392"/>
          </a:xfrm>
        </p:grpSpPr>
        <p:sp>
          <p:nvSpPr>
            <p:cNvPr id="12" name="Inhaltsplatzhalter 82"/>
            <p:cNvSpPr txBox="1">
              <a:spLocks/>
            </p:cNvSpPr>
            <p:nvPr/>
          </p:nvSpPr>
          <p:spPr>
            <a:xfrm>
              <a:off x="1115616" y="1988840"/>
              <a:ext cx="6934104" cy="3528392"/>
            </a:xfrm>
            <a:prstGeom prst="rect">
              <a:avLst/>
            </a:prstGeom>
            <a:ln w="9525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mapping </a:t>
              </a:r>
              <a:r>
                <a:rPr lang="en-US" sz="1700" noProof="1" smtClean="0">
                  <a:latin typeface="Arial Narrow" pitchFamily="34" charset="0"/>
                </a:rPr>
                <a:t>CS::BinaryExpressionCS::toOperatorApplication() : CS::OperatorApplicationCS 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	result.</a:t>
              </a:r>
              <a:r>
                <a:rPr lang="en-US" sz="1700" noProof="1" smtClean="0">
                  <a:latin typeface="Arial Narrow" pitchFamily="34" charset="0"/>
                </a:rPr>
                <a:t>resolvedType </a:t>
              </a:r>
              <a:r>
                <a:rPr lang="en-US" sz="1700" b="1" noProof="1" smtClean="0">
                  <a:latin typeface="Arial Narrow" pitchFamily="34" charset="0"/>
                </a:rPr>
                <a:t>:= self</a:t>
              </a:r>
              <a:r>
                <a:rPr lang="en-US" sz="1700" noProof="1" smtClean="0">
                  <a:latin typeface="Arial Narrow" pitchFamily="34" charset="0"/>
                </a:rPr>
                <a:t>.resolvedType</a:t>
              </a:r>
              <a:r>
                <a:rPr lang="en-US" sz="1700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	result.</a:t>
              </a:r>
              <a:r>
                <a:rPr lang="en-US" sz="1700" noProof="1" smtClean="0">
                  <a:latin typeface="Arial Narrow" pitchFamily="34" charset="0"/>
                </a:rPr>
                <a:t>resolvedOperation </a:t>
              </a:r>
              <a:r>
                <a:rPr lang="en-US" sz="1700" b="1" noProof="1" smtClean="0">
                  <a:latin typeface="Arial Narrow" pitchFamily="34" charset="0"/>
                </a:rPr>
                <a:t>:= self.</a:t>
              </a:r>
              <a:r>
                <a:rPr lang="en-US" sz="1700" noProof="1" smtClean="0">
                  <a:latin typeface="Arial Narrow" pitchFamily="34" charset="0"/>
                </a:rPr>
                <a:t>resolvedOperation</a:t>
              </a:r>
              <a:r>
                <a:rPr lang="en-US" sz="1700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	result.</a:t>
              </a:r>
              <a:r>
                <a:rPr lang="en-US" sz="1700" noProof="1" smtClean="0">
                  <a:latin typeface="Arial Narrow" pitchFamily="34" charset="0"/>
                </a:rPr>
                <a:t>operationIdentifier</a:t>
              </a:r>
              <a:r>
                <a:rPr lang="en-US" sz="1700" b="1" noProof="1" smtClean="0">
                  <a:latin typeface="Arial Narrow" pitchFamily="34" charset="0"/>
                </a:rPr>
                <a:t> := self.</a:t>
              </a:r>
              <a:r>
                <a:rPr lang="en-US" sz="1700" noProof="1" smtClean="0">
                  <a:latin typeface="Arial Narrow" pitchFamily="34" charset="0"/>
                </a:rPr>
                <a:t>operationIdentifier</a:t>
              </a:r>
              <a:r>
                <a:rPr lang="en-US" sz="1700" b="1" noProof="1" smtClean="0">
                  <a:latin typeface="Arial Narrow" pitchFamily="34" charset="0"/>
                </a:rPr>
                <a:t>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	result.</a:t>
              </a:r>
              <a:r>
                <a:rPr lang="en-US" sz="1700" noProof="1" smtClean="0">
                  <a:latin typeface="Arial Narrow" pitchFamily="34" charset="0"/>
                </a:rPr>
                <a:t>actualParameters</a:t>
              </a:r>
              <a:r>
                <a:rPr lang="en-US" sz="1700" b="1" noProof="1" smtClean="0">
                  <a:latin typeface="Arial Narrow" pitchFamily="34" charset="0"/>
                </a:rPr>
                <a:t> := OrderedSet 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533400" algn="l"/>
                </a:tabLst>
              </a:pPr>
              <a:r>
                <a:rPr lang="en-US" sz="1700" b="1" noProof="1" smtClean="0">
                  <a:latin typeface="Arial Narrow" pitchFamily="34" charset="0"/>
                </a:rPr>
                <a:t>		object </a:t>
              </a:r>
              <a:r>
                <a:rPr lang="en-US" sz="1700" noProof="1" smtClean="0">
                  <a:latin typeface="Arial Narrow" pitchFamily="34" charset="0"/>
                </a:rPr>
                <a:t>ActualParameterCS </a:t>
              </a:r>
              <a:r>
                <a:rPr lang="en-US" sz="1700" b="1" noProof="1" smtClean="0">
                  <a:latin typeface="Arial Narrow" pitchFamily="34" charset="0"/>
                </a:rPr>
                <a:t>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533400" algn="l"/>
                </a:tabLst>
              </a:pPr>
              <a:r>
                <a:rPr lang="en-US" sz="1700" b="1" noProof="1" smtClean="0">
                  <a:latin typeface="Arial Narrow" pitchFamily="34" charset="0"/>
                </a:rPr>
                <a:t>			</a:t>
              </a:r>
              <a:r>
                <a:rPr lang="en-US" sz="1700" noProof="1" smtClean="0">
                  <a:latin typeface="Arial Narrow" pitchFamily="34" charset="0"/>
                </a:rPr>
                <a:t>expression </a:t>
              </a:r>
              <a:r>
                <a:rPr lang="en-US" sz="1700" b="1" noProof="1" smtClean="0">
                  <a:latin typeface="Arial Narrow" pitchFamily="34" charset="0"/>
                </a:rPr>
                <a:t>:= self.</a:t>
              </a:r>
              <a:r>
                <a:rPr lang="en-US" sz="1700" noProof="1" smtClean="0">
                  <a:latin typeface="Arial Narrow" pitchFamily="34" charset="0"/>
                </a:rPr>
                <a:t>leftOperand</a:t>
              </a:r>
              <a:r>
                <a:rPr lang="en-US" sz="1700" b="1" noProof="1" smtClean="0">
                  <a:latin typeface="Arial Narrow" pitchFamily="34" charset="0"/>
                </a:rPr>
                <a:t>.map </a:t>
              </a:r>
              <a:r>
                <a:rPr lang="en-US" sz="1700" noProof="1" smtClean="0">
                  <a:latin typeface="Arial Narrow" pitchFamily="34" charset="0"/>
                </a:rPr>
                <a:t>mapExpressionCS()</a:t>
              </a:r>
              <a:r>
                <a:rPr lang="en-US" sz="1700" b="1" noProof="1" smtClean="0">
                  <a:latin typeface="Arial Narrow" pitchFamily="34" charset="0"/>
                </a:rPr>
                <a:t> },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533400" algn="l"/>
                </a:tabLst>
              </a:pPr>
              <a:r>
                <a:rPr lang="en-US" sz="1700" b="1" noProof="1" smtClean="0">
                  <a:latin typeface="Arial Narrow" pitchFamily="34" charset="0"/>
                </a:rPr>
                <a:t>		object </a:t>
              </a:r>
              <a:r>
                <a:rPr lang="en-US" sz="1700" noProof="1" smtClean="0">
                  <a:latin typeface="Arial Narrow" pitchFamily="34" charset="0"/>
                </a:rPr>
                <a:t>ActualParameterCS </a:t>
              </a:r>
              <a:r>
                <a:rPr lang="en-US" sz="1700" b="1" noProof="1" smtClean="0">
                  <a:latin typeface="Arial Narrow" pitchFamily="34" charset="0"/>
                </a:rPr>
                <a:t>{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533400" algn="l"/>
                </a:tabLst>
              </a:pPr>
              <a:r>
                <a:rPr lang="en-US" sz="1700" b="1" noProof="1" smtClean="0">
                  <a:latin typeface="Arial Narrow" pitchFamily="34" charset="0"/>
                </a:rPr>
                <a:t>			</a:t>
              </a:r>
              <a:r>
                <a:rPr lang="en-US" sz="1700" noProof="1" smtClean="0">
                  <a:latin typeface="Arial Narrow" pitchFamily="34" charset="0"/>
                </a:rPr>
                <a:t>expression </a:t>
              </a:r>
              <a:r>
                <a:rPr lang="en-US" sz="1700" b="1" noProof="1" smtClean="0">
                  <a:latin typeface="Arial Narrow" pitchFamily="34" charset="0"/>
                </a:rPr>
                <a:t>:= self.</a:t>
              </a:r>
              <a:r>
                <a:rPr lang="en-US" sz="1700" noProof="1" smtClean="0">
                  <a:latin typeface="Arial Narrow" pitchFamily="34" charset="0"/>
                </a:rPr>
                <a:t>rightOperand</a:t>
              </a:r>
              <a:r>
                <a:rPr lang="en-US" sz="1700" b="1" noProof="1" smtClean="0">
                  <a:latin typeface="Arial Narrow" pitchFamily="34" charset="0"/>
                </a:rPr>
                <a:t>.map </a:t>
              </a:r>
              <a:r>
                <a:rPr lang="en-US" sz="1700" noProof="1" smtClean="0">
                  <a:latin typeface="Arial Narrow" pitchFamily="34" charset="0"/>
                </a:rPr>
                <a:t>mapExpressionCS()</a:t>
              </a:r>
              <a:r>
                <a:rPr lang="en-US" sz="1700" b="1" noProof="1" smtClean="0">
                  <a:latin typeface="Arial Narrow" pitchFamily="34" charset="0"/>
                </a:rPr>
                <a:t> }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  <a:tabLst>
                  <a:tab pos="533400" algn="l"/>
                </a:tabLst>
              </a:pPr>
              <a:r>
                <a:rPr lang="en-US" sz="1700" b="1" noProof="1" smtClean="0">
                  <a:latin typeface="Arial Narrow" pitchFamily="34" charset="0"/>
                </a:rPr>
                <a:t>	};</a:t>
              </a:r>
            </a:p>
            <a:p>
              <a:pPr marL="274320" lvl="0" indent="-274320">
                <a:spcBef>
                  <a:spcPct val="20000"/>
                </a:spcBef>
                <a:buClr>
                  <a:schemeClr val="accent3"/>
                </a:buClr>
                <a:buSzPct val="95000"/>
              </a:pPr>
              <a:r>
                <a:rPr lang="en-US" sz="1700" b="1" noProof="1" smtClean="0">
                  <a:latin typeface="Arial Narrow" pitchFamily="34" charset="0"/>
                </a:rPr>
                <a:t>}</a:t>
              </a: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4182623" y="3786323"/>
              <a:ext cx="2400266" cy="12648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Ovale Legende 20"/>
            <p:cNvSpPr/>
            <p:nvPr/>
          </p:nvSpPr>
          <p:spPr>
            <a:xfrm>
              <a:off x="5582779" y="2927662"/>
              <a:ext cx="1866874" cy="592367"/>
            </a:xfrm>
            <a:prstGeom prst="wedgeEllipseCallout">
              <a:avLst>
                <a:gd name="adj1" fmla="val -39392"/>
                <a:gd name="adj2" fmla="val 99995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Recursive mappings!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Simplification of Leaf Elements (1/2)</a:t>
            </a:r>
            <a:endParaRPr lang="en-US" b="0" dirty="0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3" name="Gruppieren 32"/>
          <p:cNvGrpSpPr/>
          <p:nvPr/>
        </p:nvGrpSpPr>
        <p:grpSpPr>
          <a:xfrm>
            <a:off x="539552" y="1844824"/>
            <a:ext cx="3915097" cy="3960812"/>
            <a:chOff x="467544" y="1412528"/>
            <a:chExt cx="3915097" cy="396081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 l="75142" t="10864" r="3372" b="63498"/>
            <a:stretch>
              <a:fillRect/>
            </a:stretch>
          </p:blipFill>
          <p:spPr bwMode="auto">
            <a:xfrm>
              <a:off x="467544" y="1412528"/>
              <a:ext cx="3915097" cy="39608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Ellipse 26"/>
            <p:cNvSpPr/>
            <p:nvPr/>
          </p:nvSpPr>
          <p:spPr bwMode="auto">
            <a:xfrm>
              <a:off x="1609194" y="3068290"/>
              <a:ext cx="2243221" cy="288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1826548" y="3573115"/>
              <a:ext cx="2241768" cy="360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4" name="Pfeil nach unten 33"/>
          <p:cNvSpPr/>
          <p:nvPr/>
        </p:nvSpPr>
        <p:spPr>
          <a:xfrm rot="16200000">
            <a:off x="4499992" y="3645024"/>
            <a:ext cx="288032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123728" y="141277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Input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15475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Output</a:t>
            </a:r>
            <a:endParaRPr lang="de-DE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4860032" y="1916336"/>
            <a:ext cx="3816424" cy="3744912"/>
            <a:chOff x="4559300" y="260425"/>
            <a:chExt cx="4405313" cy="3744912"/>
          </a:xfrm>
        </p:grpSpPr>
        <p:pic>
          <p:nvPicPr>
            <p:cNvPr id="26" name="Grafik 25" descr="Unbenannt.png"/>
            <p:cNvPicPr>
              <a:picLocks noChangeAspect="1"/>
            </p:cNvPicPr>
            <p:nvPr/>
          </p:nvPicPr>
          <p:blipFill>
            <a:blip r:embed="rId3" cstate="print">
              <a:grayscl/>
            </a:blip>
            <a:srcRect l="73353" t="10500" r="3127" b="63755"/>
            <a:stretch>
              <a:fillRect/>
            </a:stretch>
          </p:blipFill>
          <p:spPr bwMode="auto">
            <a:xfrm>
              <a:off x="4559300" y="260425"/>
              <a:ext cx="4405313" cy="37449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Ellipse 28"/>
            <p:cNvSpPr/>
            <p:nvPr/>
          </p:nvSpPr>
          <p:spPr bwMode="auto">
            <a:xfrm>
              <a:off x="6084888" y="1844775"/>
              <a:ext cx="2374901" cy="3603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6443663" y="2349153"/>
              <a:ext cx="2447925" cy="360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Simplification of Leaf Elements (2/2)</a:t>
            </a:r>
            <a:endParaRPr lang="de-DE" b="0" dirty="0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55576" y="3356992"/>
            <a:ext cx="7488833" cy="2880320"/>
            <a:chOff x="899592" y="1988840"/>
            <a:chExt cx="7488833" cy="2880320"/>
          </a:xfrm>
        </p:grpSpPr>
        <p:grpSp>
          <p:nvGrpSpPr>
            <p:cNvPr id="4" name="Gruppieren 14"/>
            <p:cNvGrpSpPr/>
            <p:nvPr/>
          </p:nvGrpSpPr>
          <p:grpSpPr>
            <a:xfrm>
              <a:off x="899592" y="1988840"/>
              <a:ext cx="7488833" cy="2880320"/>
              <a:chOff x="1115616" y="1988840"/>
              <a:chExt cx="6934104" cy="3528392"/>
            </a:xfrm>
          </p:grpSpPr>
          <p:sp>
            <p:nvSpPr>
              <p:cNvPr id="12" name="Inhaltsplatzhalter 82"/>
              <p:cNvSpPr txBox="1">
                <a:spLocks/>
              </p:cNvSpPr>
              <p:nvPr/>
            </p:nvSpPr>
            <p:spPr>
              <a:xfrm>
                <a:off x="1115616" y="1988840"/>
                <a:ext cx="6934104" cy="3528392"/>
              </a:xfrm>
              <a:prstGeom prst="rect">
                <a:avLst/>
              </a:prstGeom>
              <a:ln w="9525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>
                <a:noAutofit/>
              </a:bodyPr>
              <a:lstStyle/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700" b="1" noProof="1" smtClean="0">
                    <a:latin typeface="Arial Narrow" pitchFamily="34" charset="0"/>
                  </a:rPr>
                  <a:t>mapping </a:t>
                </a:r>
                <a:r>
                  <a:rPr lang="en-US" sz="1700" noProof="1" smtClean="0">
                    <a:latin typeface="Arial Narrow" pitchFamily="34" charset="0"/>
                  </a:rPr>
                  <a:t>CS::BinaryExpressionCS::toOperatorApplication() : CS::OperatorApplicationCS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700" b="1" noProof="1" smtClean="0">
                    <a:latin typeface="Arial Narrow" pitchFamily="34" charset="0"/>
                  </a:rPr>
                  <a:t>when { self.allSubobjectsOfType(</a:t>
                </a:r>
                <a:r>
                  <a:rPr lang="en-US" sz="1700" noProof="1" smtClean="0">
                    <a:latin typeface="Arial Narrow" pitchFamily="34" charset="0"/>
                  </a:rPr>
                  <a:t>CS::BinaryExpressionCS</a:t>
                </a:r>
                <a:r>
                  <a:rPr lang="en-US" sz="1700" b="1" noProof="1" smtClean="0">
                    <a:latin typeface="Arial Narrow" pitchFamily="34" charset="0"/>
                  </a:rPr>
                  <a:t>)-&gt;size() = </a:t>
                </a:r>
                <a:r>
                  <a:rPr lang="en-US" sz="1700" noProof="1" smtClean="0">
                    <a:latin typeface="Arial Narrow" pitchFamily="34" charset="0"/>
                  </a:rPr>
                  <a:t>0</a:t>
                </a:r>
                <a:r>
                  <a:rPr lang="en-US" sz="1700" b="1" noProof="1" smtClean="0">
                    <a:latin typeface="Arial Narrow" pitchFamily="34" charset="0"/>
                  </a:rPr>
                  <a:t> }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700" b="1" noProof="1" smtClean="0">
                    <a:latin typeface="Arial Narrow" pitchFamily="34" charset="0"/>
                  </a:rPr>
                  <a:t>{	result.</a:t>
                </a:r>
                <a:r>
                  <a:rPr lang="en-US" sz="1700" noProof="1" smtClean="0">
                    <a:latin typeface="Arial Narrow" pitchFamily="34" charset="0"/>
                  </a:rPr>
                  <a:t>resolvedType </a:t>
                </a:r>
                <a:r>
                  <a:rPr lang="en-US" sz="1700" b="1" noProof="1" smtClean="0">
                    <a:latin typeface="Arial Narrow" pitchFamily="34" charset="0"/>
                  </a:rPr>
                  <a:t>:= self</a:t>
                </a:r>
                <a:r>
                  <a:rPr lang="en-US" sz="1700" noProof="1" smtClean="0">
                    <a:latin typeface="Arial Narrow" pitchFamily="34" charset="0"/>
                  </a:rPr>
                  <a:t>.resolvedType</a:t>
                </a:r>
                <a:r>
                  <a:rPr lang="en-US" sz="1700" b="1" noProof="1" smtClean="0">
                    <a:latin typeface="Arial Narrow" pitchFamily="34" charset="0"/>
                  </a:rPr>
                  <a:t>;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700" b="1" noProof="1" smtClean="0">
                    <a:latin typeface="Arial Narrow" pitchFamily="34" charset="0"/>
                  </a:rPr>
                  <a:t>	result.</a:t>
                </a:r>
                <a:r>
                  <a:rPr lang="en-US" sz="1700" noProof="1" smtClean="0">
                    <a:latin typeface="Arial Narrow" pitchFamily="34" charset="0"/>
                  </a:rPr>
                  <a:t>resolvedOperation </a:t>
                </a:r>
                <a:r>
                  <a:rPr lang="en-US" sz="1700" b="1" noProof="1" smtClean="0">
                    <a:latin typeface="Arial Narrow" pitchFamily="34" charset="0"/>
                  </a:rPr>
                  <a:t>:= self.</a:t>
                </a:r>
                <a:r>
                  <a:rPr lang="en-US" sz="1700" noProof="1" smtClean="0">
                    <a:latin typeface="Arial Narrow" pitchFamily="34" charset="0"/>
                  </a:rPr>
                  <a:t>resolvedOperation</a:t>
                </a:r>
                <a:r>
                  <a:rPr lang="en-US" sz="1700" b="1" noProof="1" smtClean="0">
                    <a:latin typeface="Arial Narrow" pitchFamily="34" charset="0"/>
                  </a:rPr>
                  <a:t>;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700" b="1" noProof="1" smtClean="0">
                    <a:latin typeface="Arial Narrow" pitchFamily="34" charset="0"/>
                  </a:rPr>
                  <a:t>	result.</a:t>
                </a:r>
                <a:r>
                  <a:rPr lang="en-US" sz="1700" noProof="1" smtClean="0">
                    <a:latin typeface="Arial Narrow" pitchFamily="34" charset="0"/>
                  </a:rPr>
                  <a:t>operationIdentifier</a:t>
                </a:r>
                <a:r>
                  <a:rPr lang="en-US" sz="1700" b="1" noProof="1" smtClean="0">
                    <a:latin typeface="Arial Narrow" pitchFamily="34" charset="0"/>
                  </a:rPr>
                  <a:t> := self.</a:t>
                </a:r>
                <a:r>
                  <a:rPr lang="en-US" sz="1700" noProof="1" smtClean="0">
                    <a:latin typeface="Arial Narrow" pitchFamily="34" charset="0"/>
                  </a:rPr>
                  <a:t>operationIdentifier</a:t>
                </a:r>
                <a:r>
                  <a:rPr lang="en-US" sz="1700" b="1" noProof="1" smtClean="0">
                    <a:latin typeface="Arial Narrow" pitchFamily="34" charset="0"/>
                  </a:rPr>
                  <a:t>;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</a:pPr>
                <a:r>
                  <a:rPr lang="en-US" sz="1600" b="1" noProof="1" smtClean="0">
                    <a:latin typeface="Arial Narrow" pitchFamily="34" charset="0"/>
                  </a:rPr>
                  <a:t>	result.</a:t>
                </a:r>
                <a:r>
                  <a:rPr lang="en-US" sz="1600" noProof="1" smtClean="0">
                    <a:latin typeface="Arial Narrow" pitchFamily="34" charset="0"/>
                  </a:rPr>
                  <a:t>actualParameters</a:t>
                </a:r>
                <a:r>
                  <a:rPr lang="en-US" sz="1600" b="1" noProof="1" smtClean="0">
                    <a:latin typeface="Arial Narrow" pitchFamily="34" charset="0"/>
                  </a:rPr>
                  <a:t> := OrderedSet {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  <a:tabLst>
                    <a:tab pos="622300" algn="l"/>
                  </a:tabLst>
                </a:pPr>
                <a:r>
                  <a:rPr lang="en-US" sz="1600" b="1" noProof="1" smtClean="0">
                    <a:latin typeface="Arial Narrow" pitchFamily="34" charset="0"/>
                  </a:rPr>
                  <a:t>		object </a:t>
                </a:r>
                <a:r>
                  <a:rPr lang="en-US" sz="1600" noProof="1" smtClean="0">
                    <a:latin typeface="Arial Narrow" pitchFamily="34" charset="0"/>
                  </a:rPr>
                  <a:t>ActualParameterCS </a:t>
                </a:r>
                <a:r>
                  <a:rPr lang="en-US" sz="1600" b="1" noProof="1" smtClean="0">
                    <a:latin typeface="Arial Narrow" pitchFamily="34" charset="0"/>
                  </a:rPr>
                  <a:t>{ </a:t>
                </a:r>
                <a:r>
                  <a:rPr lang="en-US" sz="1600" noProof="1" smtClean="0">
                    <a:latin typeface="Arial Narrow" pitchFamily="34" charset="0"/>
                  </a:rPr>
                  <a:t>expression </a:t>
                </a:r>
                <a:r>
                  <a:rPr lang="en-US" sz="1600" b="1" noProof="1" smtClean="0">
                    <a:latin typeface="Arial Narrow" pitchFamily="34" charset="0"/>
                  </a:rPr>
                  <a:t>:= self.</a:t>
                </a:r>
                <a:r>
                  <a:rPr lang="en-US" sz="1600" noProof="1" smtClean="0">
                    <a:latin typeface="Arial Narrow" pitchFamily="34" charset="0"/>
                  </a:rPr>
                  <a:t>leftOperand </a:t>
                </a:r>
                <a:r>
                  <a:rPr lang="en-US" sz="1600" b="1" noProof="1" smtClean="0">
                    <a:latin typeface="Arial Narrow" pitchFamily="34" charset="0"/>
                  </a:rPr>
                  <a:t>},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  <a:tabLst>
                    <a:tab pos="622300" algn="l"/>
                  </a:tabLst>
                </a:pPr>
                <a:r>
                  <a:rPr lang="en-US" sz="1600" b="1" noProof="1" smtClean="0">
                    <a:latin typeface="Arial Narrow" pitchFamily="34" charset="0"/>
                  </a:rPr>
                  <a:t>		object </a:t>
                </a:r>
                <a:r>
                  <a:rPr lang="en-US" sz="1600" noProof="1" smtClean="0">
                    <a:latin typeface="Arial Narrow" pitchFamily="34" charset="0"/>
                  </a:rPr>
                  <a:t>ActualParameterCS</a:t>
                </a:r>
                <a:r>
                  <a:rPr lang="en-US" sz="1600" b="1" noProof="1" smtClean="0">
                    <a:latin typeface="Arial Narrow" pitchFamily="34" charset="0"/>
                  </a:rPr>
                  <a:t> { </a:t>
                </a:r>
                <a:r>
                  <a:rPr lang="en-US" sz="1600" noProof="1" smtClean="0">
                    <a:latin typeface="Arial Narrow" pitchFamily="34" charset="0"/>
                  </a:rPr>
                  <a:t>expression </a:t>
                </a:r>
                <a:r>
                  <a:rPr lang="en-US" sz="1600" b="1" noProof="1" smtClean="0">
                    <a:latin typeface="Arial Narrow" pitchFamily="34" charset="0"/>
                  </a:rPr>
                  <a:t>:= self.</a:t>
                </a:r>
                <a:r>
                  <a:rPr lang="en-US" sz="1600" noProof="1" smtClean="0">
                    <a:latin typeface="Arial Narrow" pitchFamily="34" charset="0"/>
                  </a:rPr>
                  <a:t>rightOperand </a:t>
                </a:r>
                <a:r>
                  <a:rPr lang="en-US" sz="1600" b="1" noProof="1" smtClean="0">
                    <a:latin typeface="Arial Narrow" pitchFamily="34" charset="0"/>
                  </a:rPr>
                  <a:t>} };</a:t>
                </a:r>
              </a:p>
              <a:p>
                <a:pPr marL="274320" lvl="0" indent="-274320">
                  <a:spcBef>
                    <a:spcPct val="20000"/>
                  </a:spcBef>
                  <a:buClr>
                    <a:schemeClr val="accent3"/>
                  </a:buClr>
                  <a:buSzPct val="95000"/>
                  <a:tabLst>
                    <a:tab pos="622300" algn="l"/>
                  </a:tabLst>
                </a:pPr>
                <a:r>
                  <a:rPr lang="en-US" sz="1700" b="1" noProof="1" smtClean="0">
                    <a:latin typeface="Arial Narrow" pitchFamily="34" charset="0"/>
                  </a:rPr>
                  <a:t>}</a:t>
                </a:r>
              </a:p>
            </p:txBody>
          </p:sp>
          <p:sp>
            <p:nvSpPr>
              <p:cNvPr id="18" name="Ellipse 17"/>
              <p:cNvSpPr/>
              <p:nvPr/>
            </p:nvSpPr>
            <p:spPr bwMode="auto">
              <a:xfrm>
                <a:off x="4382645" y="4194085"/>
                <a:ext cx="1933548" cy="88209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700"/>
              </a:p>
            </p:txBody>
          </p:sp>
          <p:sp>
            <p:nvSpPr>
              <p:cNvPr id="21" name="Ovale Legende 20"/>
              <p:cNvSpPr/>
              <p:nvPr/>
            </p:nvSpPr>
            <p:spPr>
              <a:xfrm>
                <a:off x="6116171" y="3753036"/>
                <a:ext cx="1866874" cy="784887"/>
              </a:xfrm>
              <a:prstGeom prst="wedgeEllipseCallout">
                <a:avLst>
                  <a:gd name="adj1" fmla="val -39392"/>
                  <a:gd name="adj2" fmla="val 62334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dirty="0" smtClean="0"/>
                  <a:t>No recursive mappings!</a:t>
                </a:r>
                <a:endParaRPr lang="en-US" sz="1700" dirty="0"/>
              </a:p>
            </p:txBody>
          </p:sp>
        </p:grpSp>
        <p:sp>
          <p:nvSpPr>
            <p:cNvPr id="11" name="Ellipse 10"/>
            <p:cNvSpPr/>
            <p:nvPr/>
          </p:nvSpPr>
          <p:spPr bwMode="auto">
            <a:xfrm>
              <a:off x="1475656" y="2276872"/>
              <a:ext cx="547260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700"/>
            </a:p>
          </p:txBody>
        </p:sp>
        <p:sp>
          <p:nvSpPr>
            <p:cNvPr id="13" name="Ovale Legende 12"/>
            <p:cNvSpPr/>
            <p:nvPr/>
          </p:nvSpPr>
          <p:spPr>
            <a:xfrm>
              <a:off x="6228184" y="2636912"/>
              <a:ext cx="2016224" cy="640724"/>
            </a:xfrm>
            <a:prstGeom prst="wedgeEllipseCallout">
              <a:avLst>
                <a:gd name="adj1" fmla="val -54509"/>
                <a:gd name="adj2" fmla="val -48665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Necessary constraint!</a:t>
              </a:r>
              <a:endParaRPr lang="en-US" sz="1700" dirty="0"/>
            </a:p>
          </p:txBody>
        </p:sp>
      </p:grpSp>
      <p:sp>
        <p:nvSpPr>
          <p:cNvPr id="15" name="Inhaltsplatzhalter 82"/>
          <p:cNvSpPr txBox="1">
            <a:spLocks/>
          </p:cNvSpPr>
          <p:nvPr/>
        </p:nvSpPr>
        <p:spPr>
          <a:xfrm>
            <a:off x="1094928" y="1484784"/>
            <a:ext cx="5853336" cy="165618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mapping</a:t>
            </a:r>
            <a:r>
              <a:rPr lang="en-US" sz="1700" noProof="1" smtClean="0">
                <a:latin typeface="Arial Narrow" pitchFamily="34" charset="0"/>
              </a:rPr>
              <a:t> CS::ExpressionCS::mapExpressionCS() : CS::ExpressionCS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disjuncts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...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noProof="1" smtClean="0">
                <a:latin typeface="Arial Narrow" pitchFamily="34" charset="0"/>
              </a:rPr>
              <a:t>CS::BinaryExpressionCS::toOperatorApplication,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700" b="1" noProof="1" smtClean="0">
                <a:latin typeface="Arial Narrow" pitchFamily="34" charset="0"/>
              </a:rPr>
              <a:t>CS::BinaryExpressionCS::mapBinaryExpressionCS {}</a:t>
            </a:r>
          </a:p>
        </p:txBody>
      </p:sp>
      <p:sp>
        <p:nvSpPr>
          <p:cNvPr id="16" name="Ovale Legende 15"/>
          <p:cNvSpPr/>
          <p:nvPr/>
        </p:nvSpPr>
        <p:spPr>
          <a:xfrm>
            <a:off x="4716016" y="1628800"/>
            <a:ext cx="3672408" cy="648072"/>
          </a:xfrm>
          <a:prstGeom prst="wedgeEllipseCallout">
            <a:avLst>
              <a:gd name="adj1" fmla="val -37607"/>
              <a:gd name="adj2" fmla="val 7189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Must be placed before the default mapping in TCB!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950912" y="2348880"/>
            <a:ext cx="48965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 approach for model simplifications resting on the refinement of a derived base transformation was presented.</a:t>
            </a:r>
          </a:p>
          <a:p>
            <a:r>
              <a:rPr lang="en-US" sz="1800" dirty="0" smtClean="0"/>
              <a:t>Further simplification patterns can be implemented in the same manner.</a:t>
            </a:r>
          </a:p>
          <a:p>
            <a:r>
              <a:rPr lang="en-US" sz="1800" dirty="0" smtClean="0"/>
              <a:t>Also other kinds of endogenous model transformations should be realizable in a similar manner.</a:t>
            </a:r>
          </a:p>
          <a:p>
            <a:r>
              <a:rPr lang="en-US" sz="1800" dirty="0" smtClean="0"/>
              <a:t>Running example can be obtained from: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0070C0"/>
                </a:solidFill>
              </a:rPr>
              <a:t>http://www.su-moval.org/model_simplifications/QVT-O_model_simplification_examples.html</a:t>
            </a:r>
            <a:endParaRPr lang="en-US" sz="180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Transformation Example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Derivation of a Common Base Transformation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Exemplary Transformation 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1. Introduction</a:t>
            </a:r>
            <a:br>
              <a:rPr lang="en-US" dirty="0" smtClean="0"/>
            </a:br>
            <a:r>
              <a:rPr lang="en-US" b="0" dirty="0" smtClean="0"/>
              <a:t>Motivation and Objectives</a:t>
            </a:r>
            <a:endParaRPr lang="en-US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Motivation</a:t>
            </a:r>
          </a:p>
          <a:p>
            <a:pPr lvl="1"/>
            <a:r>
              <a:rPr lang="en-US" sz="1800" dirty="0" smtClean="0"/>
              <a:t>Modeling languages can be classified into textual and graphical languages.</a:t>
            </a:r>
          </a:p>
          <a:p>
            <a:pPr lvl="1"/>
            <a:r>
              <a:rPr lang="en-US" sz="1800" dirty="0" smtClean="0"/>
              <a:t>Also hybrid approaches using both modeling kinds exist.</a:t>
            </a:r>
          </a:p>
          <a:p>
            <a:pPr lvl="1"/>
            <a:r>
              <a:rPr lang="en-US" sz="1800" dirty="0" smtClean="0"/>
              <a:t>The Specification and Description Language (SDL) is such a hybrid modeling language</a:t>
            </a:r>
          </a:p>
          <a:p>
            <a:pPr lvl="1"/>
            <a:r>
              <a:rPr lang="en-US" sz="1800" dirty="0" smtClean="0"/>
              <a:t>After parsing the textual input, further processing steps, such as model simplifications, are required.</a:t>
            </a:r>
          </a:p>
          <a:p>
            <a:pPr lvl="1"/>
            <a:r>
              <a:rPr lang="en-US" sz="1800" dirty="0" smtClean="0"/>
              <a:t>In some situations, access to an already existing model is necessary.</a:t>
            </a:r>
          </a:p>
          <a:p>
            <a:pPr lvl="1"/>
            <a:r>
              <a:rPr lang="en-US" sz="1800" dirty="0" smtClean="0"/>
              <a:t>The presented approach is used within the SU-</a:t>
            </a:r>
            <a:r>
              <a:rPr lang="en-US" sz="1800" dirty="0" err="1" smtClean="0"/>
              <a:t>MoVal</a:t>
            </a:r>
            <a:r>
              <a:rPr lang="en-US" sz="1800" dirty="0" smtClean="0"/>
              <a:t> framework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0070C0"/>
                </a:solidFill>
              </a:rPr>
              <a:t>http://www.su-moval.org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Objective</a:t>
            </a:r>
          </a:p>
          <a:p>
            <a:pPr lvl="1"/>
            <a:r>
              <a:rPr lang="en-US" sz="1800" dirty="0" smtClean="0"/>
              <a:t>Approach for model simplifications utilizing the Operational Mappings part of the Query/View/Transformation (QVT) specification.</a:t>
            </a:r>
          </a:p>
          <a:p>
            <a:pPr lvl="1"/>
            <a:r>
              <a:rPr lang="en-US" sz="1800" dirty="0" smtClean="0"/>
              <a:t>It should be avoided to specify an entire rewrite system manually.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OCL-2014,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>
          <a:xfrm>
            <a:off x="217190" y="1196752"/>
            <a:ext cx="8784976" cy="5040560"/>
          </a:xfrm>
          <a:prstGeom prst="roundRect">
            <a:avLst>
              <a:gd name="adj" fmla="val 572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1. Introduction</a:t>
            </a:r>
            <a:br>
              <a:rPr lang="en-US" dirty="0" smtClean="0"/>
            </a:br>
            <a:r>
              <a:rPr lang="en-US" b="0" dirty="0" smtClean="0"/>
              <a:t>The SU-</a:t>
            </a:r>
            <a:r>
              <a:rPr lang="en-US" b="0" dirty="0" err="1" smtClean="0"/>
              <a:t>MoVal</a:t>
            </a:r>
            <a:r>
              <a:rPr lang="en-US" b="0" dirty="0" smtClean="0"/>
              <a:t> framework</a:t>
            </a:r>
            <a:endParaRPr lang="en-US" b="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249638" y="3356992"/>
            <a:ext cx="1440160" cy="1944440"/>
            <a:chOff x="1292" y="663"/>
            <a:chExt cx="1225" cy="1524"/>
          </a:xfrm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292" y="663"/>
              <a:ext cx="1225" cy="1524"/>
              <a:chOff x="1292" y="681"/>
              <a:chExt cx="1225" cy="1524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1292" y="1860"/>
                <a:ext cx="1225" cy="34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1292" y="845"/>
                <a:ext cx="1225" cy="1224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406800"/>
              <a:lstStyle/>
              <a:p>
                <a:pPr algn="ctr">
                  <a:defRPr/>
                </a:pPr>
                <a:r>
                  <a:rPr lang="en-US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Model</a:t>
                </a:r>
              </a:p>
              <a:p>
                <a:pPr algn="ctr">
                  <a:defRPr/>
                </a:pPr>
                <a:r>
                  <a:rPr lang="en-US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Repository</a:t>
                </a:r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1292" y="681"/>
                <a:ext cx="1225" cy="34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3" name="AutoShape 24"/>
              <p:cNvCxnSpPr>
                <a:cxnSpLocks noChangeShapeType="1"/>
                <a:stCxn id="22" idx="6"/>
                <a:endCxn id="20" idx="6"/>
              </p:cNvCxnSpPr>
              <p:nvPr/>
            </p:nvCxnSpPr>
            <p:spPr bwMode="auto">
              <a:xfrm>
                <a:off x="2517" y="854"/>
                <a:ext cx="0" cy="11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" name="AutoShape 25"/>
              <p:cNvCxnSpPr>
                <a:cxnSpLocks noChangeShapeType="1"/>
                <a:stCxn id="22" idx="2"/>
                <a:endCxn id="20" idx="2"/>
              </p:cNvCxnSpPr>
              <p:nvPr/>
            </p:nvCxnSpPr>
            <p:spPr bwMode="auto">
              <a:xfrm>
                <a:off x="1292" y="854"/>
                <a:ext cx="0" cy="11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525"/>
              <a:ext cx="1225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9" name="Rectangle 40">
            <a:hlinkClick r:id="rId3" tooltip="Support"/>
          </p:cNvPr>
          <p:cNvSpPr>
            <a:spLocks noChangeArrowheads="1"/>
          </p:cNvSpPr>
          <p:nvPr/>
        </p:nvSpPr>
        <p:spPr bwMode="auto">
          <a:xfrm>
            <a:off x="-106338" y="494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6481538" y="4149080"/>
            <a:ext cx="2160588" cy="1655763"/>
            <a:chOff x="3152" y="482"/>
            <a:chExt cx="1361" cy="10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grpSpPr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3243" y="482"/>
              <a:ext cx="1134" cy="1043"/>
              <a:chOff x="1632" y="1248"/>
              <a:chExt cx="2682" cy="2286"/>
            </a:xfrm>
          </p:grpSpPr>
          <p:sp>
            <p:nvSpPr>
              <p:cNvPr id="38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9" name="AutoShape 88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AutoShape 89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</p:grpSp>
        <p:sp>
          <p:nvSpPr>
            <p:cNvPr id="37" name="Text Box 91"/>
            <p:cNvSpPr txBox="1">
              <a:spLocks noChangeArrowheads="1"/>
            </p:cNvSpPr>
            <p:nvPr/>
          </p:nvSpPr>
          <p:spPr bwMode="auto">
            <a:xfrm>
              <a:off x="3152" y="799"/>
              <a:ext cx="1361" cy="40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QVTo</a:t>
              </a:r>
            </a:p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Transformations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6193854" y="1772816"/>
            <a:ext cx="1800225" cy="1655762"/>
            <a:chOff x="4286" y="2795"/>
            <a:chExt cx="1134" cy="104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grpSpPr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4286" y="2795"/>
              <a:ext cx="1134" cy="1043"/>
              <a:chOff x="1632" y="1248"/>
              <a:chExt cx="2682" cy="2286"/>
            </a:xfrm>
            <a:grpFill/>
          </p:grpSpPr>
          <p:sp>
            <p:nvSpPr>
              <p:cNvPr id="44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5" name="AutoShape 96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6" name="AutoShape 97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pFill/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</p:grpSp>
        <p:sp>
          <p:nvSpPr>
            <p:cNvPr id="43" name="Text Box 98"/>
            <p:cNvSpPr txBox="1">
              <a:spLocks noChangeArrowheads="1"/>
            </p:cNvSpPr>
            <p:nvPr/>
          </p:nvSpPr>
          <p:spPr bwMode="auto">
            <a:xfrm>
              <a:off x="4332" y="3249"/>
              <a:ext cx="1043" cy="4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OCL Validation</a:t>
              </a:r>
            </a:p>
          </p:txBody>
        </p:sp>
      </p:grpSp>
      <p:pic>
        <p:nvPicPr>
          <p:cNvPr id="47" name="Picture 103" descr="Eclipse.o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646" y="1124744"/>
            <a:ext cx="1628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55"/>
          <p:cNvGrpSpPr/>
          <p:nvPr/>
        </p:nvGrpSpPr>
        <p:grpSpPr>
          <a:xfrm>
            <a:off x="0" y="3284984"/>
            <a:ext cx="3385542" cy="2384177"/>
            <a:chOff x="-4068935" y="4363690"/>
            <a:chExt cx="3385542" cy="238417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RightFacing" fov="2700000">
              <a:rot lat="685648" lon="18662235" rev="542371"/>
            </a:camera>
            <a:lightRig rig="threePt" dir="t"/>
          </a:scene3d>
        </p:grpSpPr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-3564706" y="4363690"/>
              <a:ext cx="2881313" cy="1873250"/>
              <a:chOff x="3379" y="572"/>
              <a:chExt cx="1815" cy="1180"/>
            </a:xfrm>
          </p:grpSpPr>
          <p:pic>
            <p:nvPicPr>
              <p:cNvPr id="52" name="Picture 8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 l="66162" t="7603" r="3130" b="68053"/>
              <a:stretch>
                <a:fillRect/>
              </a:stretch>
            </p:blipFill>
            <p:spPr bwMode="auto">
              <a:xfrm>
                <a:off x="3379" y="572"/>
                <a:ext cx="1815" cy="1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3" name="Rectangle 83"/>
              <p:cNvSpPr>
                <a:spLocks noChangeArrowheads="1"/>
              </p:cNvSpPr>
              <p:nvPr/>
            </p:nvSpPr>
            <p:spPr bwMode="auto">
              <a:xfrm>
                <a:off x="3379" y="600"/>
                <a:ext cx="1814" cy="17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7935" bIns="0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de-DE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UML </a:t>
                </a:r>
                <a:r>
                  <a:rPr lang="de-DE" b="1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Tree</a:t>
                </a:r>
                <a:r>
                  <a:rPr lang="de-DE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Editor</a:t>
                </a:r>
              </a:p>
            </p:txBody>
          </p:sp>
        </p:grpSp>
        <p:pic>
          <p:nvPicPr>
            <p:cNvPr id="54" name="Picture 5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-4068935" y="5083770"/>
              <a:ext cx="2808287" cy="1654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5" name="Text Box 66"/>
            <p:cNvSpPr txBox="1">
              <a:spLocks noChangeArrowheads="1"/>
            </p:cNvSpPr>
            <p:nvPr/>
          </p:nvSpPr>
          <p:spPr bwMode="auto">
            <a:xfrm>
              <a:off x="-3997498" y="6381154"/>
              <a:ext cx="2665413" cy="3667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Graphical UML Editor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9" name="Pfeil nach links und rechts 58"/>
          <p:cNvSpPr/>
          <p:nvPr/>
        </p:nvSpPr>
        <p:spPr>
          <a:xfrm>
            <a:off x="2828943" y="4603024"/>
            <a:ext cx="1282658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 nach links und rechts 59"/>
          <p:cNvSpPr/>
          <p:nvPr/>
        </p:nvSpPr>
        <p:spPr>
          <a:xfrm rot="19833750" flipH="1">
            <a:off x="5789108" y="3249330"/>
            <a:ext cx="1031750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 rot="20802677">
            <a:off x="996164" y="1271449"/>
            <a:ext cx="3781851" cy="225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 rot="670835">
            <a:off x="6552951" y="3994111"/>
            <a:ext cx="2365399" cy="19064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Pfeil nach links und rechts 60"/>
          <p:cNvSpPr/>
          <p:nvPr/>
        </p:nvSpPr>
        <p:spPr>
          <a:xfrm rot="810302" flipH="1">
            <a:off x="5782781" y="4523604"/>
            <a:ext cx="1031750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1369144" y="1484784"/>
            <a:ext cx="3384550" cy="1728788"/>
            <a:chOff x="204" y="618"/>
            <a:chExt cx="2528" cy="13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26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 l="37672" t="8250" r="38144" b="74667"/>
            <a:stretch>
              <a:fillRect/>
            </a:stretch>
          </p:blipFill>
          <p:spPr bwMode="auto">
            <a:xfrm>
              <a:off x="204" y="618"/>
              <a:ext cx="2528" cy="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1791" y="1669"/>
              <a:ext cx="766" cy="2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7935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Spoofax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204" y="1390"/>
              <a:ext cx="249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Textual Notation Editor</a:t>
              </a:r>
            </a:p>
          </p:txBody>
        </p:sp>
      </p:grpSp>
      <p:sp>
        <p:nvSpPr>
          <p:cNvPr id="58" name="Pfeil nach links und rechts 57"/>
          <p:cNvSpPr/>
          <p:nvPr/>
        </p:nvSpPr>
        <p:spPr>
          <a:xfrm rot="2028045">
            <a:off x="3133406" y="3397932"/>
            <a:ext cx="1032221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2. General Approach</a:t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56992"/>
            <a:ext cx="3816424" cy="293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Inhaltsplatzhalter 8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94421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Derivation of a common base transformation from a metamodel of the language.</a:t>
            </a:r>
          </a:p>
          <a:p>
            <a:r>
              <a:rPr lang="en-US" sz="1800" dirty="0" smtClean="0"/>
              <a:t>Transformations that implement a pattern for model simplification extend the derived base transformation.</a:t>
            </a:r>
          </a:p>
          <a:p>
            <a:r>
              <a:rPr lang="en-US" sz="1800" dirty="0" smtClean="0"/>
              <a:t>The control flow of the transformation has to be redirected in an </a:t>
            </a:r>
            <a:r>
              <a:rPr lang="en-US" sz="1800" dirty="0" smtClean="0"/>
              <a:t>appropriate </a:t>
            </a:r>
            <a:r>
              <a:rPr lang="en-US" sz="1800" dirty="0" smtClean="0"/>
              <a:t>manner by superimposition of mapping operations.</a:t>
            </a:r>
            <a:endParaRPr lang="en-US" sz="1800" dirty="0"/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3309276"/>
            <a:ext cx="4824536" cy="299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3. A Transformation Example</a:t>
            </a:r>
            <a:br>
              <a:rPr lang="en-US" dirty="0" smtClean="0"/>
            </a:br>
            <a:r>
              <a:rPr lang="en-US" b="0" dirty="0" smtClean="0"/>
              <a:t>Metamodel for the Concrete Syntax of SDL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83" name="Inhaltsplatzhalter 8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concrete syntax of SDL is represented in terms of a metamodel.</a:t>
            </a:r>
          </a:p>
          <a:p>
            <a:r>
              <a:rPr lang="en-US" sz="1800" dirty="0" smtClean="0"/>
              <a:t>The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BinaryExpressionsCS</a:t>
            </a:r>
            <a:r>
              <a:rPr lang="en-US" sz="1800" dirty="0" smtClean="0"/>
              <a:t> metaclass is used to represent infix operation calls, e.g.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1+1.</a:t>
            </a:r>
          </a:p>
          <a:p>
            <a:r>
              <a:rPr lang="en-US" sz="1800" dirty="0" smtClean="0"/>
              <a:t>Invocations of static operators of a data type are represented by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OperatorApplicationCS</a:t>
            </a:r>
            <a:r>
              <a:rPr lang="en-US" sz="1800" dirty="0" smtClean="0"/>
              <a:t>.</a:t>
            </a:r>
          </a:p>
        </p:txBody>
      </p: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50" name="Picture 2" descr="E:\OCL-2014\Figures\CSMetaclas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427" y="2956017"/>
            <a:ext cx="5397877" cy="328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 Derivation of a Common Base Transformation</a:t>
            </a:r>
            <a:br>
              <a:rPr lang="en-US" dirty="0" smtClean="0"/>
            </a:br>
            <a:r>
              <a:rPr lang="en-US" b="0" dirty="0" smtClean="0"/>
              <a:t>Mapping Operations for Metaclasses</a:t>
            </a:r>
            <a:endParaRPr lang="en-US" b="0" dirty="0"/>
          </a:p>
        </p:txBody>
      </p:sp>
      <p:sp>
        <p:nvSpPr>
          <p:cNvPr id="83" name="Inhaltsplatzhalter 82"/>
          <p:cNvSpPr>
            <a:spLocks noGrp="1"/>
          </p:cNvSpPr>
          <p:nvPr>
            <p:ph idx="1"/>
          </p:nvPr>
        </p:nvSpPr>
        <p:spPr>
          <a:xfrm>
            <a:off x="2843808" y="1340768"/>
            <a:ext cx="5853336" cy="23042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b="1" noProof="1" smtClean="0">
                <a:solidFill>
                  <a:srgbClr val="0070C0"/>
                </a:solidFill>
              </a:rPr>
              <a:t>Mapping of abstract metaclasses</a:t>
            </a:r>
          </a:p>
          <a:p>
            <a:pPr>
              <a:buNone/>
            </a:pPr>
            <a:r>
              <a:rPr lang="en-US" sz="1700" b="1" noProof="1" smtClean="0">
                <a:latin typeface="Arial Narrow" pitchFamily="34" charset="0"/>
              </a:rPr>
              <a:t>mapping</a:t>
            </a:r>
            <a:r>
              <a:rPr lang="en-US" sz="1700" noProof="1" smtClean="0">
                <a:latin typeface="Arial Narrow" pitchFamily="34" charset="0"/>
              </a:rPr>
              <a:t> CS::ExpressionCS::mapExpressionCS() : CS::ExpressionCS</a:t>
            </a:r>
          </a:p>
          <a:p>
            <a:pPr>
              <a:buNone/>
            </a:pPr>
            <a:r>
              <a:rPr lang="en-US" sz="1700" b="1" noProof="1" smtClean="0">
                <a:latin typeface="Arial Narrow" pitchFamily="34" charset="0"/>
              </a:rPr>
              <a:t>disjuncts</a:t>
            </a:r>
          </a:p>
          <a:p>
            <a:pPr lvl="1">
              <a:buNone/>
            </a:pPr>
            <a:r>
              <a:rPr lang="en-US" sz="1700" noProof="1" smtClean="0">
                <a:latin typeface="Arial Narrow" pitchFamily="34" charset="0"/>
              </a:rPr>
              <a:t>CS::EqualityExpressionCS::mapEqualityExpressionCS,</a:t>
            </a:r>
          </a:p>
          <a:p>
            <a:pPr lvl="1">
              <a:buNone/>
            </a:pPr>
            <a:r>
              <a:rPr lang="en-US" sz="1700" noProof="1" smtClean="0">
                <a:latin typeface="Arial Narrow" pitchFamily="34" charset="0"/>
              </a:rPr>
              <a:t>CS::PrimaryCS::mapPrimaryCS,</a:t>
            </a:r>
          </a:p>
          <a:p>
            <a:pPr lvl="1">
              <a:buNone/>
            </a:pPr>
            <a:r>
              <a:rPr lang="en-US" sz="1700" b="1" noProof="1" smtClean="0">
                <a:latin typeface="Arial Narrow" pitchFamily="34" charset="0"/>
              </a:rPr>
              <a:t>…</a:t>
            </a:r>
          </a:p>
          <a:p>
            <a:pPr lvl="1">
              <a:buNone/>
            </a:pPr>
            <a:r>
              <a:rPr lang="en-US" sz="1700" noProof="1" smtClean="0">
                <a:latin typeface="Arial Narrow" pitchFamily="34" charset="0"/>
              </a:rPr>
              <a:t>CS::BinaryExpressionCS::mapBinaryExpressionCS </a:t>
            </a:r>
            <a:r>
              <a:rPr lang="en-US" sz="1700" b="1" noProof="1" smtClean="0">
                <a:latin typeface="Arial Narrow" pitchFamily="34" charset="0"/>
              </a:rPr>
              <a:t>{ }</a:t>
            </a:r>
          </a:p>
        </p:txBody>
      </p: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8" name="Picture 2" descr="E:\OCL-2014\Figures\CSMetaclasses.png"/>
          <p:cNvPicPr>
            <a:picLocks noChangeAspect="1" noChangeArrowheads="1"/>
          </p:cNvPicPr>
          <p:nvPr/>
        </p:nvPicPr>
        <p:blipFill>
          <a:blip r:embed="rId2" cstate="print"/>
          <a:srcRect l="32342" t="3136" r="41253" b="77558"/>
          <a:stretch>
            <a:fillRect/>
          </a:stretch>
        </p:blipFill>
        <p:spPr bwMode="auto">
          <a:xfrm>
            <a:off x="539552" y="2060848"/>
            <a:ext cx="2088232" cy="928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E:\OCL-2014\Figures\CSMetaclasses.png"/>
          <p:cNvPicPr>
            <a:picLocks noChangeAspect="1" noChangeArrowheads="1"/>
          </p:cNvPicPr>
          <p:nvPr/>
        </p:nvPicPr>
        <p:blipFill>
          <a:blip r:embed="rId3" cstate="print"/>
          <a:srcRect l="2041" t="37550" r="59997" b="30218"/>
          <a:stretch>
            <a:fillRect/>
          </a:stretch>
        </p:blipFill>
        <p:spPr bwMode="auto">
          <a:xfrm>
            <a:off x="539552" y="4365104"/>
            <a:ext cx="223224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Inhaltsplatzhalter 82"/>
          <p:cNvSpPr txBox="1">
            <a:spLocks/>
          </p:cNvSpPr>
          <p:nvPr/>
        </p:nvSpPr>
        <p:spPr>
          <a:xfrm>
            <a:off x="2843808" y="3789040"/>
            <a:ext cx="5853336" cy="2304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Mapping of non-abstract metaclasses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mapping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CS::BinaryExpressionCS::mapBinaryExpressionCS()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CS::BinaryExpressionCS </a:t>
            </a: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{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result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.resolvedOperation := </a:t>
            </a: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self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.resolvedOperation;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result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.operationIdentifier := </a:t>
            </a: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self</a:t>
            </a: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.operationIdentifier.</a:t>
            </a: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map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mapIdentifierCS();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…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 Derivation of a Common Base Transformation</a:t>
            </a:r>
            <a:br>
              <a:rPr lang="en-US" dirty="0" smtClean="0"/>
            </a:br>
            <a:r>
              <a:rPr lang="en-US" b="0" dirty="0" smtClean="0"/>
              <a:t>Processing of Metaclass Attributes</a:t>
            </a:r>
            <a:endParaRPr lang="en-US" b="0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Single value property:</a:t>
            </a:r>
            <a:br>
              <a:rPr lang="en-US" sz="1800" dirty="0" smtClean="0"/>
            </a:br>
            <a:r>
              <a:rPr lang="en-US" sz="1800" b="1" noProof="1" smtClean="0">
                <a:latin typeface="Arial Narrow" pitchFamily="34" charset="0"/>
              </a:rPr>
              <a:t>result</a:t>
            </a:r>
            <a:r>
              <a:rPr lang="en-US" sz="1800" noProof="1" smtClean="0">
                <a:latin typeface="Arial Narrow" pitchFamily="34" charset="0"/>
              </a:rPr>
              <a:t>.property_A </a:t>
            </a:r>
            <a:r>
              <a:rPr lang="en-US" sz="1800" b="1" noProof="1" smtClean="0">
                <a:latin typeface="Arial Narrow" pitchFamily="34" charset="0"/>
              </a:rPr>
              <a:t>:=</a:t>
            </a:r>
            <a:r>
              <a:rPr lang="en-US" sz="1800" noProof="1" smtClean="0">
                <a:latin typeface="Arial Narrow" pitchFamily="34" charset="0"/>
              </a:rPr>
              <a:t> </a:t>
            </a:r>
            <a:r>
              <a:rPr lang="en-US" sz="1800" b="1" noProof="1" smtClean="0">
                <a:latin typeface="Arial Narrow" pitchFamily="34" charset="0"/>
              </a:rPr>
              <a:t>self</a:t>
            </a:r>
            <a:r>
              <a:rPr lang="en-US" sz="1800" noProof="1" smtClean="0">
                <a:latin typeface="Arial Narrow" pitchFamily="34" charset="0"/>
              </a:rPr>
              <a:t>.property_A.</a:t>
            </a:r>
            <a:r>
              <a:rPr lang="en-US" sz="1800" b="1" noProof="1" smtClean="0">
                <a:latin typeface="Arial Narrow" pitchFamily="34" charset="0"/>
              </a:rPr>
              <a:t>map</a:t>
            </a:r>
            <a:r>
              <a:rPr lang="en-US" sz="1800" noProof="1" smtClean="0">
                <a:latin typeface="Arial Narrow" pitchFamily="34" charset="0"/>
              </a:rPr>
              <a:t> mapMySubclassA();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Multi value property:</a:t>
            </a:r>
            <a:br>
              <a:rPr lang="en-US" sz="1800" dirty="0" smtClean="0"/>
            </a:br>
            <a:r>
              <a:rPr lang="en-US" sz="1800" b="1" noProof="1" smtClean="0">
                <a:latin typeface="Arial Narrow" pitchFamily="34" charset="0"/>
              </a:rPr>
              <a:t>result</a:t>
            </a:r>
            <a:r>
              <a:rPr lang="en-US" sz="1800" noProof="1" smtClean="0">
                <a:latin typeface="Arial Narrow" pitchFamily="34" charset="0"/>
              </a:rPr>
              <a:t>.property_B </a:t>
            </a:r>
            <a:r>
              <a:rPr lang="en-US" sz="1800" b="1" noProof="1" smtClean="0">
                <a:latin typeface="Arial Narrow" pitchFamily="34" charset="0"/>
              </a:rPr>
              <a:t>+=</a:t>
            </a:r>
            <a:r>
              <a:rPr lang="en-US" sz="1800" noProof="1" smtClean="0">
                <a:latin typeface="Arial Narrow" pitchFamily="34" charset="0"/>
              </a:rPr>
              <a:t> </a:t>
            </a:r>
            <a:r>
              <a:rPr lang="en-US" sz="1800" b="1" noProof="1" smtClean="0">
                <a:latin typeface="Arial Narrow" pitchFamily="34" charset="0"/>
              </a:rPr>
              <a:t>self</a:t>
            </a:r>
            <a:r>
              <a:rPr lang="en-US" sz="1800" noProof="1" smtClean="0">
                <a:latin typeface="Arial Narrow" pitchFamily="34" charset="0"/>
              </a:rPr>
              <a:t>. property_B</a:t>
            </a:r>
            <a:r>
              <a:rPr lang="en-US" sz="1800" b="1" noProof="1" smtClean="0">
                <a:latin typeface="Arial Narrow" pitchFamily="34" charset="0"/>
              </a:rPr>
              <a:t>-&gt;map</a:t>
            </a:r>
            <a:r>
              <a:rPr lang="en-US" sz="1800" noProof="1" smtClean="0">
                <a:latin typeface="Arial Narrow" pitchFamily="34" charset="0"/>
              </a:rPr>
              <a:t> mapMySubclassA();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Single value property with simple or enumerated type: </a:t>
            </a:r>
            <a:br>
              <a:rPr lang="en-US" sz="1800" dirty="0" smtClean="0"/>
            </a:br>
            <a:r>
              <a:rPr lang="en-US" sz="1800" b="1" noProof="1" smtClean="0">
                <a:latin typeface="Arial Narrow" pitchFamily="34" charset="0"/>
              </a:rPr>
              <a:t>result</a:t>
            </a:r>
            <a:r>
              <a:rPr lang="en-US" sz="1800" noProof="1" smtClean="0">
                <a:latin typeface="Arial Narrow" pitchFamily="34" charset="0"/>
              </a:rPr>
              <a:t>. property_C </a:t>
            </a:r>
            <a:r>
              <a:rPr lang="en-US" sz="1800" b="1" noProof="1" smtClean="0">
                <a:latin typeface="Arial Narrow" pitchFamily="34" charset="0"/>
              </a:rPr>
              <a:t>:= self</a:t>
            </a:r>
            <a:r>
              <a:rPr lang="en-US" sz="1800" noProof="1" smtClean="0">
                <a:latin typeface="Arial Narrow" pitchFamily="34" charset="0"/>
              </a:rPr>
              <a:t>. property_C;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Multi value property with simple or enumerated type: </a:t>
            </a:r>
            <a:br>
              <a:rPr lang="en-US" sz="1800" dirty="0" smtClean="0"/>
            </a:br>
            <a:r>
              <a:rPr lang="en-US" sz="1800" b="1" noProof="1" smtClean="0">
                <a:latin typeface="Arial Narrow" pitchFamily="34" charset="0"/>
              </a:rPr>
              <a:t>result</a:t>
            </a:r>
            <a:r>
              <a:rPr lang="en-US" sz="1800" noProof="1" smtClean="0">
                <a:latin typeface="Arial Narrow" pitchFamily="34" charset="0"/>
              </a:rPr>
              <a:t>. property_D </a:t>
            </a:r>
            <a:r>
              <a:rPr lang="en-US" sz="1800" b="1" noProof="1" smtClean="0">
                <a:latin typeface="Arial Narrow" pitchFamily="34" charset="0"/>
              </a:rPr>
              <a:t>+= self</a:t>
            </a:r>
            <a:r>
              <a:rPr lang="en-US" sz="1800" noProof="1" smtClean="0">
                <a:latin typeface="Arial Narrow" pitchFamily="34" charset="0"/>
              </a:rPr>
              <a:t>. property_D;</a:t>
            </a:r>
            <a:endParaRPr lang="en-US" sz="1800" noProof="1">
              <a:latin typeface="Arial Narrow" pitchFamily="34" charset="0"/>
            </a:endParaRPr>
          </a:p>
        </p:txBody>
      </p: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131840" y="4293096"/>
            <a:ext cx="2952328" cy="1872208"/>
            <a:chOff x="539552" y="4005064"/>
            <a:chExt cx="2952328" cy="18722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539552" y="4005064"/>
              <a:ext cx="2952328" cy="360040"/>
            </a:xfrm>
            <a:prstGeom prst="rect">
              <a:avLst/>
            </a:prstGeom>
            <a:grp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noProof="1" smtClean="0">
                  <a:latin typeface="Arial Narrow" pitchFamily="34" charset="0"/>
                  <a:cs typeface="Courier New" pitchFamily="49" charset="0"/>
                </a:rPr>
                <a:t>MetaClass_A</a:t>
              </a:r>
              <a:endParaRPr lang="en-US" b="1" noProof="1">
                <a:latin typeface="Arial Narrow" pitchFamily="34" charset="0"/>
                <a:cs typeface="Courier New" pitchFamily="49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39552" y="4365104"/>
              <a:ext cx="2952328" cy="1152128"/>
            </a:xfrm>
            <a:prstGeom prst="rect">
              <a:avLst/>
            </a:prstGeom>
            <a:grp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noProof="1" smtClean="0">
                  <a:latin typeface="Arial Narrow" pitchFamily="34" charset="0"/>
                  <a:cs typeface="Courier New" pitchFamily="49" charset="0"/>
                </a:rPr>
                <a:t>+Property_A : MySubclaasA[0..1]</a:t>
              </a:r>
            </a:p>
            <a:p>
              <a:r>
                <a:rPr lang="en-US" noProof="1" smtClean="0">
                  <a:latin typeface="Arial Narrow" pitchFamily="34" charset="0"/>
                  <a:cs typeface="Courier New" pitchFamily="49" charset="0"/>
                </a:rPr>
                <a:t>+Property_B : MySubclaasA[0..*]</a:t>
              </a:r>
            </a:p>
            <a:p>
              <a:r>
                <a:rPr lang="en-US" noProof="1" smtClean="0">
                  <a:latin typeface="Arial Narrow" pitchFamily="34" charset="0"/>
                  <a:cs typeface="Courier New" pitchFamily="49" charset="0"/>
                </a:rPr>
                <a:t>+Property_C : String[1]</a:t>
              </a:r>
            </a:p>
            <a:p>
              <a:r>
                <a:rPr lang="en-US" noProof="1" smtClean="0">
                  <a:latin typeface="Arial Narrow" pitchFamily="34" charset="0"/>
                  <a:cs typeface="Courier New" pitchFamily="49" charset="0"/>
                </a:rPr>
                <a:t>+Property_D : String[0..*]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539552" y="5517232"/>
              <a:ext cx="2952328" cy="360040"/>
            </a:xfrm>
            <a:prstGeom prst="rect">
              <a:avLst/>
            </a:prstGeom>
            <a:grp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noProof="1">
                <a:latin typeface="Arial Narrow" pitchFamily="34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5. Exemplary Transformation Patterns</a:t>
            </a:r>
            <a:br>
              <a:rPr lang="en-US" dirty="0" smtClean="0"/>
            </a:br>
            <a:r>
              <a:rPr lang="en-US" b="0" dirty="0" smtClean="0"/>
              <a:t>General aspects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3816424" cy="48965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Parsed textual notation is represented as a tree structure.</a:t>
            </a:r>
          </a:p>
          <a:p>
            <a:r>
              <a:rPr lang="en-US" sz="1800" dirty="0" smtClean="0"/>
              <a:t>Binary expressions are simplified to operator applications in different variations.</a:t>
            </a:r>
            <a:endParaRPr lang="en-US" sz="18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75142" t="10864" r="3372" b="63498"/>
          <a:stretch>
            <a:fillRect/>
          </a:stretch>
        </p:blipFill>
        <p:spPr bwMode="auto">
          <a:xfrm>
            <a:off x="4355976" y="2276872"/>
            <a:ext cx="4275137" cy="3960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Ellipse 18"/>
          <p:cNvSpPr/>
          <p:nvPr/>
        </p:nvSpPr>
        <p:spPr bwMode="auto">
          <a:xfrm>
            <a:off x="5288161" y="3932634"/>
            <a:ext cx="2449512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Ellipse 19"/>
          <p:cNvSpPr/>
          <p:nvPr/>
        </p:nvSpPr>
        <p:spPr bwMode="auto">
          <a:xfrm>
            <a:off x="5505648" y="4437459"/>
            <a:ext cx="244792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24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25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220072" y="1331476"/>
            <a:ext cx="266611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varA = varB + 10/2</a:t>
            </a:r>
            <a:endParaRPr lang="en-US" b="1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Pfeil nach unten 26"/>
          <p:cNvSpPr/>
          <p:nvPr/>
        </p:nvSpPr>
        <p:spPr>
          <a:xfrm>
            <a:off x="6372200" y="1844824"/>
            <a:ext cx="288032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776</Words>
  <Application>Microsoft Office PowerPoint</Application>
  <PresentationFormat>Bildschirmpräsentation (4:3)</PresentationFormat>
  <Paragraphs>203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Hyperion</vt:lpstr>
      <vt:lpstr>Realizing Model Simplifications with QVT Operational Mappings</vt:lpstr>
      <vt:lpstr>Agenda</vt:lpstr>
      <vt:lpstr>1. Introduction Motivation and Objectives</vt:lpstr>
      <vt:lpstr>1. Introduction The SU-MoVal framework</vt:lpstr>
      <vt:lpstr>2. General Approach </vt:lpstr>
      <vt:lpstr>3. A Transformation Example Metamodel for the Concrete Syntax of SDL </vt:lpstr>
      <vt:lpstr>4. Derivation of a Common Base Transformation Mapping Operations for Metaclasses</vt:lpstr>
      <vt:lpstr>4. Derivation of a Common Base Transformation Processing of Metaclass Attributes</vt:lpstr>
      <vt:lpstr>5. Exemplary Transformation Patterns General aspects</vt:lpstr>
      <vt:lpstr>5. Exemplary Transformation Patterns Top-level Simplification (1/3)</vt:lpstr>
      <vt:lpstr>5. Exemplary Transformation Patterns Top-level Simplification (2/3)</vt:lpstr>
      <vt:lpstr>5. Exemplary Transformation Patterns Top-level Simplification (3/3)</vt:lpstr>
      <vt:lpstr>5. Exemplary Transformation Patterns Recursive Simplification (1/2)</vt:lpstr>
      <vt:lpstr>5. Exemplary Transformation Patterns Recursive Simplification (2/2)</vt:lpstr>
      <vt:lpstr>5. Exemplary Transformation Patterns Simplification of Leaf Elements (1/2)</vt:lpstr>
      <vt:lpstr>5. Exemplary Transformation Patterns Simplification of Leaf Elements (2/2)</vt:lpstr>
      <vt:lpstr>6. Conclusion</vt:lpstr>
    </vt:vector>
  </TitlesOfParts>
  <Company>T-Systems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akraas</dc:creator>
  <cp:lastModifiedBy>akraas</cp:lastModifiedBy>
  <cp:revision>99</cp:revision>
  <dcterms:created xsi:type="dcterms:W3CDTF">2014-09-21T10:29:57Z</dcterms:created>
  <dcterms:modified xsi:type="dcterms:W3CDTF">2014-09-29T21:01:20Z</dcterms:modified>
</cp:coreProperties>
</file>