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08" autoAdjust="0"/>
  </p:normalViewPr>
  <p:slideViewPr>
    <p:cSldViewPr>
      <p:cViewPr varScale="1">
        <p:scale>
          <a:sx n="93" d="100"/>
          <a:sy n="93" d="100"/>
        </p:scale>
        <p:origin x="-2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54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0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2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34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2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0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2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2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3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0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CF05C-FB3D-4FBC-B44E-A5DE422D2D04}" type="datetimeFigureOut">
              <a:rPr lang="en-US" smtClean="0"/>
              <a:t>7/26/2013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70717-8D82-47FA-88F8-77155B9C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Individual Position Slides: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Jonathan Katz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(University of Maryland)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(Apologies I can’t be here in person)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9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Parting thoughts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Crypto protocols/proofs becoming ever more complex</a:t>
            </a:r>
          </a:p>
          <a:p>
            <a:pPr lvl="1"/>
            <a:r>
              <a:rPr lang="en-US" sz="2000" dirty="0" smtClean="0"/>
              <a:t>Unfortunately, many proofs never written at “journal-quality” level</a:t>
            </a:r>
          </a:p>
          <a:p>
            <a:pPr lvl="1"/>
            <a:r>
              <a:rPr lang="en-US" sz="2000" dirty="0" smtClean="0"/>
              <a:t>(Many proofs never written at any reasonable level)</a:t>
            </a:r>
          </a:p>
          <a:p>
            <a:pPr lvl="1"/>
            <a:r>
              <a:rPr lang="en-US" sz="2000" dirty="0" smtClean="0"/>
              <a:t>Unfortunately, most proofs never verified before publication</a:t>
            </a:r>
          </a:p>
          <a:p>
            <a:pPr lvl="1"/>
            <a:r>
              <a:rPr lang="en-US" sz="2000" dirty="0" smtClean="0"/>
              <a:t>(Many proofs never verified at all)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“Would be nice if all published crypto papers came with machine-verified proofs of security”</a:t>
            </a:r>
          </a:p>
          <a:p>
            <a:pPr lvl="1"/>
            <a:r>
              <a:rPr lang="en-US" sz="2000" dirty="0" smtClean="0"/>
              <a:t>We are not even close to making this viable (yet)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What are the proofs that </a:t>
            </a:r>
            <a:r>
              <a:rPr lang="en-US" sz="2400" dirty="0" err="1" smtClean="0"/>
              <a:t>EasyCrypt</a:t>
            </a:r>
            <a:r>
              <a:rPr lang="en-US" sz="2400" dirty="0" smtClean="0"/>
              <a:t> should be targeting?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56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Impedance mismatch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I’d like to echo what Jon Herzog said (though in slightly different terms)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Most of the protocol analysis in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EasyCrypt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had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nothing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do with “cryptography”; instead, it involved manipulating data structures</a:t>
            </a: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But…it’s hard to “blame”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EasyCrypt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The protocols in question were “cryptographically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simple”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but “data structure”-heavy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 particular:</a:t>
            </a:r>
          </a:p>
          <a:p>
            <a:pPr lvl="2"/>
            <a:r>
              <a:rPr lang="en-US" sz="1600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elatively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small fraction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of the proofs relied on computational assumptions</a:t>
            </a:r>
          </a:p>
          <a:p>
            <a:pPr lvl="2"/>
            <a:r>
              <a:rPr lang="en-US" sz="1600" dirty="0" smtClean="0">
                <a:latin typeface="Arial" pitchFamily="34" charset="0"/>
                <a:cs typeface="Arial" pitchFamily="34" charset="0"/>
              </a:rPr>
              <a:t>Definitions themselves were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complex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Not clear that these are the types of protocols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EasyCrypt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should be targeting</a:t>
            </a:r>
          </a:p>
          <a:p>
            <a:pPr lvl="2"/>
            <a:r>
              <a:rPr lang="en-US" sz="1600" dirty="0" smtClean="0">
                <a:latin typeface="Arial" pitchFamily="34" charset="0"/>
                <a:cs typeface="Arial" pitchFamily="34" charset="0"/>
              </a:rPr>
              <a:t>What are the crypto primitives/proofs that EC should be targeting?</a:t>
            </a:r>
          </a:p>
          <a:p>
            <a:pPr lvl="2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Impedance mismatch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Nevertheless, would be nice if </a:t>
            </a:r>
            <a:r>
              <a:rPr lang="en-US" sz="2400" dirty="0" err="1" smtClean="0"/>
              <a:t>EasyCrypt</a:t>
            </a:r>
            <a:r>
              <a:rPr lang="en-US" sz="2400" dirty="0" smtClean="0"/>
              <a:t> offered better support for “modularity”</a:t>
            </a:r>
          </a:p>
          <a:p>
            <a:pPr lvl="1"/>
            <a:r>
              <a:rPr lang="en-US" sz="2000" dirty="0" smtClean="0"/>
              <a:t>This is how cryptographers build complex protocols</a:t>
            </a:r>
          </a:p>
          <a:p>
            <a:pPr lvl="1"/>
            <a:r>
              <a:rPr lang="en-US" sz="2000" dirty="0" smtClean="0"/>
              <a:t>This is how cryptographers reason about complex protocols</a:t>
            </a:r>
          </a:p>
          <a:p>
            <a:pPr lvl="1"/>
            <a:r>
              <a:rPr lang="en-US" sz="2000" dirty="0" smtClean="0"/>
              <a:t>This is how cryptographers prove security of complex protocols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Not clear (to me) whether instantiation will fully address this</a:t>
            </a:r>
          </a:p>
        </p:txBody>
      </p:sp>
    </p:spTree>
    <p:extLst>
      <p:ext uri="{BB962C8B-B14F-4D97-AF65-F5344CB8AC3E}">
        <p14:creationId xmlns:p14="http://schemas.microsoft.com/office/powerpoint/2010/main" val="85700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Other comments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“wish list” for </a:t>
            </a:r>
            <a:r>
              <a:rPr lang="en-US" sz="2400" dirty="0" err="1" smtClean="0"/>
              <a:t>EasyCrypt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Some musings on formal verification in general</a:t>
            </a:r>
          </a:p>
          <a:p>
            <a:endParaRPr lang="en-US" sz="2400" dirty="0"/>
          </a:p>
          <a:p>
            <a:r>
              <a:rPr lang="en-US" sz="2400" u="sng" dirty="0" smtClean="0"/>
              <a:t>Theme</a:t>
            </a:r>
            <a:r>
              <a:rPr lang="en-US" sz="2400" dirty="0" smtClean="0"/>
              <a:t>:  A formal proof is only as good as…</a:t>
            </a:r>
          </a:p>
          <a:p>
            <a:pPr lvl="1"/>
            <a:r>
              <a:rPr lang="en-US" sz="2000" dirty="0" smtClean="0"/>
              <a:t>…your hidden assumptions</a:t>
            </a:r>
          </a:p>
          <a:p>
            <a:pPr lvl="1"/>
            <a:r>
              <a:rPr lang="en-US" sz="2000" dirty="0" smtClean="0"/>
              <a:t>…your definitions/cryptographic assumptions</a:t>
            </a:r>
          </a:p>
          <a:p>
            <a:pPr lvl="1"/>
            <a:r>
              <a:rPr lang="en-US" sz="2000" dirty="0" smtClean="0"/>
              <a:t>…your axioms</a:t>
            </a:r>
          </a:p>
          <a:p>
            <a:pPr lvl="1"/>
            <a:r>
              <a:rPr lang="en-US" sz="2000" dirty="0" smtClean="0"/>
              <a:t>…how faithfully your EC code captures your implementation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19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Running time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EasyCrypt</a:t>
            </a:r>
            <a:r>
              <a:rPr lang="en-US" sz="2400" dirty="0" smtClean="0"/>
              <a:t> has no way to reason about running time</a:t>
            </a:r>
          </a:p>
          <a:p>
            <a:pPr lvl="1"/>
            <a:r>
              <a:rPr lang="en-US" sz="2000" dirty="0" smtClean="0"/>
              <a:t>Nothing prevents a reduction from computing discrete logarithms </a:t>
            </a:r>
          </a:p>
          <a:p>
            <a:pPr lvl="1"/>
            <a:r>
              <a:rPr lang="en-US" sz="2000" dirty="0" smtClean="0"/>
              <a:t>Nothing prevents a (human) proof verifier from believing such a proof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Is this an issue?</a:t>
            </a:r>
          </a:p>
          <a:p>
            <a:pPr lvl="1"/>
            <a:r>
              <a:rPr lang="en-US" sz="2000" dirty="0" smtClean="0"/>
              <a:t>Practically speaking?</a:t>
            </a:r>
          </a:p>
          <a:p>
            <a:pPr lvl="2"/>
            <a:r>
              <a:rPr lang="en-US" sz="1600" dirty="0" smtClean="0"/>
              <a:t>Not in general (but there is always the chance of unintentional error)</a:t>
            </a:r>
          </a:p>
          <a:p>
            <a:pPr lvl="2"/>
            <a:r>
              <a:rPr lang="en-US" sz="1600" dirty="0" smtClean="0"/>
              <a:t>For some proofs, however, analysis of the running time of the reduction is non-trivial (e.g., zero-knowledge simulators)</a:t>
            </a:r>
          </a:p>
          <a:p>
            <a:pPr lvl="1"/>
            <a:r>
              <a:rPr lang="en-US" sz="2000" dirty="0" smtClean="0"/>
              <a:t>Formally speaking? Yes</a:t>
            </a:r>
          </a:p>
          <a:p>
            <a:endParaRPr lang="en-US" sz="2400" dirty="0"/>
          </a:p>
          <a:p>
            <a:r>
              <a:rPr lang="en-US" sz="2400" dirty="0" smtClean="0"/>
              <a:t>Unclear how to encode the notion of “polynomial time” in </a:t>
            </a:r>
            <a:r>
              <a:rPr lang="en-US" sz="2400" dirty="0" err="1" smtClean="0"/>
              <a:t>EasyCrypt</a:t>
            </a:r>
            <a:r>
              <a:rPr lang="en-US" sz="2400" dirty="0" smtClean="0"/>
              <a:t>, which does not deal with </a:t>
            </a:r>
            <a:r>
              <a:rPr lang="en-US" sz="2400" dirty="0" err="1" smtClean="0"/>
              <a:t>asymptotics</a:t>
            </a:r>
            <a:r>
              <a:rPr lang="en-US" sz="2400" dirty="0" smtClean="0"/>
              <a:t> at all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187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Definitions/assumptions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the course of doing a reductionist security proof, it can become difficult (non-obvious) to verify that you are proving the right thing/reducing to the right assumptions</a:t>
            </a:r>
          </a:p>
          <a:p>
            <a:endParaRPr lang="en-US" sz="2400" dirty="0"/>
          </a:p>
          <a:p>
            <a:r>
              <a:rPr lang="en-US" sz="2400" dirty="0" smtClean="0"/>
              <a:t>Would be </a:t>
            </a:r>
            <a:r>
              <a:rPr lang="en-US" sz="2400" i="1" dirty="0" smtClean="0"/>
              <a:t>extremely</a:t>
            </a:r>
            <a:r>
              <a:rPr lang="en-US" sz="2400" dirty="0" smtClean="0"/>
              <a:t> useful to have a library of “standard assumptions” included as part of the </a:t>
            </a:r>
            <a:r>
              <a:rPr lang="en-US" sz="2400" dirty="0" err="1" smtClean="0"/>
              <a:t>EasyCrypt</a:t>
            </a:r>
            <a:r>
              <a:rPr lang="en-US" sz="2400" dirty="0" smtClean="0"/>
              <a:t> distribution, that could be accessed as “black boxed”</a:t>
            </a:r>
          </a:p>
          <a:p>
            <a:pPr lvl="1"/>
            <a:r>
              <a:rPr lang="en-US" sz="2000" dirty="0" smtClean="0"/>
              <a:t>Proofs would reduce to </a:t>
            </a:r>
            <a:r>
              <a:rPr lang="en-US" sz="2000" i="1" dirty="0" smtClean="0"/>
              <a:t>the</a:t>
            </a:r>
            <a:r>
              <a:rPr lang="en-US" sz="2000" dirty="0" smtClean="0"/>
              <a:t> </a:t>
            </a:r>
            <a:r>
              <a:rPr lang="en-US" sz="2000" dirty="0" err="1" smtClean="0"/>
              <a:t>Diffie</a:t>
            </a:r>
            <a:r>
              <a:rPr lang="en-US" sz="2000" dirty="0" smtClean="0"/>
              <a:t>-Hellman assumption, rather than my (possibly buggy) version of the </a:t>
            </a:r>
            <a:r>
              <a:rPr lang="en-US" sz="2000" dirty="0" err="1" smtClean="0"/>
              <a:t>Diffie</a:t>
            </a:r>
            <a:r>
              <a:rPr lang="en-US" sz="2000" dirty="0" smtClean="0"/>
              <a:t>-Hellman assumption</a:t>
            </a:r>
          </a:p>
          <a:p>
            <a:pPr lvl="1"/>
            <a:r>
              <a:rPr lang="en-US" sz="2000" dirty="0" smtClean="0"/>
              <a:t>I would prove CPA-security, rather than my (possibly buggy) version of CPA-security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76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Axioms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Incorrect/inconsistent axioms </a:t>
            </a:r>
            <a:r>
              <a:rPr lang="en-US" sz="2400" dirty="0" smtClean="0"/>
              <a:t>can allow </a:t>
            </a:r>
            <a:r>
              <a:rPr lang="en-US" sz="2400" dirty="0" smtClean="0"/>
              <a:t>you to prove anything</a:t>
            </a:r>
          </a:p>
          <a:p>
            <a:endParaRPr lang="en-US" sz="2400" dirty="0"/>
          </a:p>
          <a:p>
            <a:r>
              <a:rPr lang="en-US" sz="2400" dirty="0" smtClean="0"/>
              <a:t>Unclear what to do about this in general</a:t>
            </a:r>
          </a:p>
          <a:p>
            <a:pPr lvl="1"/>
            <a:r>
              <a:rPr lang="en-US" sz="2000" dirty="0" smtClean="0"/>
              <a:t>Verifying all axioms in Coq does not seem viable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Two partial suggestions</a:t>
            </a:r>
          </a:p>
          <a:p>
            <a:pPr lvl="1"/>
            <a:r>
              <a:rPr lang="en-US" sz="2000" dirty="0" smtClean="0"/>
              <a:t>Periodically check whether possible to prove 0=1</a:t>
            </a:r>
          </a:p>
          <a:p>
            <a:pPr lvl="2"/>
            <a:r>
              <a:rPr lang="en-US" sz="1600" dirty="0" smtClean="0"/>
              <a:t>Alert user in that case</a:t>
            </a:r>
          </a:p>
          <a:p>
            <a:pPr lvl="1"/>
            <a:r>
              <a:rPr lang="en-US" sz="2000" dirty="0" smtClean="0"/>
              <a:t>Include “standard axioms” on strings, groups, etc. as part of </a:t>
            </a:r>
            <a:r>
              <a:rPr lang="en-US" sz="2000" dirty="0" err="1" smtClean="0"/>
              <a:t>EasyCrypt</a:t>
            </a:r>
            <a:r>
              <a:rPr lang="en-US" sz="2000" dirty="0" smtClean="0"/>
              <a:t> distribution</a:t>
            </a:r>
          </a:p>
          <a:p>
            <a:pPr lvl="2"/>
            <a:r>
              <a:rPr lang="en-US" sz="1600" dirty="0" smtClean="0"/>
              <a:t>Manual review; could be verified in Coq over time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426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Protocol vs. implementation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Would be nice to know that the protocol you are proving secure matches the protocol you are implementing</a:t>
            </a:r>
          </a:p>
          <a:p>
            <a:endParaRPr lang="en-US" sz="2400" dirty="0"/>
          </a:p>
          <a:p>
            <a:r>
              <a:rPr lang="en-US" sz="2400" dirty="0" smtClean="0"/>
              <a:t>Future research directions:</a:t>
            </a:r>
            <a:r>
              <a:rPr lang="en-US" sz="2800" baseline="30000" dirty="0" smtClean="0"/>
              <a:t>*</a:t>
            </a:r>
            <a:endParaRPr lang="en-US" sz="2800" dirty="0" smtClean="0"/>
          </a:p>
          <a:p>
            <a:pPr lvl="1"/>
            <a:r>
              <a:rPr lang="en-US" sz="2000" dirty="0" smtClean="0"/>
              <a:t>Compiler from, e.g., (subset of) C code to </a:t>
            </a:r>
            <a:r>
              <a:rPr lang="en-US" sz="2000" dirty="0" err="1" smtClean="0"/>
              <a:t>EasyCrypt</a:t>
            </a:r>
            <a:r>
              <a:rPr lang="en-US" sz="2000" dirty="0" smtClean="0"/>
              <a:t> code</a:t>
            </a:r>
          </a:p>
          <a:p>
            <a:pPr lvl="1"/>
            <a:r>
              <a:rPr lang="en-US" sz="2000" dirty="0" smtClean="0"/>
              <a:t>Provide better “syntactic sugar” in </a:t>
            </a:r>
            <a:r>
              <a:rPr lang="en-US" sz="2000" dirty="0" err="1" smtClean="0"/>
              <a:t>EasyCrypt</a:t>
            </a:r>
            <a:endParaRPr lang="en-US" sz="2000" dirty="0" smtClean="0"/>
          </a:p>
          <a:p>
            <a:pPr lvl="1"/>
            <a:endParaRPr lang="en-US" sz="2000" dirty="0"/>
          </a:p>
          <a:p>
            <a:r>
              <a:rPr lang="en-US" sz="2400" dirty="0" smtClean="0"/>
              <a:t>Would also reduce the burden on the user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6248400"/>
            <a:ext cx="4433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*</a:t>
            </a:r>
            <a:r>
              <a:rPr lang="en-US" dirty="0" smtClean="0"/>
              <a:t> This may already be done; I am not 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Protocol vs. implementation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fact, even if one is careful there can be a mismatch between the protocol you are proving secure and the protocol implementation</a:t>
            </a:r>
          </a:p>
          <a:p>
            <a:endParaRPr lang="en-US" sz="2400" dirty="0"/>
          </a:p>
          <a:p>
            <a:r>
              <a:rPr lang="en-US" sz="2400" dirty="0" smtClean="0"/>
              <a:t>Example:</a:t>
            </a:r>
            <a:endParaRPr lang="en-US" sz="2000" dirty="0" smtClean="0"/>
          </a:p>
          <a:p>
            <a:pPr lvl="1"/>
            <a:r>
              <a:rPr lang="en-US" sz="2000" dirty="0" smtClean="0"/>
              <a:t>In </a:t>
            </a:r>
            <a:r>
              <a:rPr lang="en-US" sz="2000" dirty="0" err="1" smtClean="0"/>
              <a:t>EasyCrypt</a:t>
            </a:r>
            <a:r>
              <a:rPr lang="en-US" sz="2000" dirty="0" smtClean="0"/>
              <a:t>, group elements might have type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group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In your implementation, group strings might be byte arrays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These are not the same thing!</a:t>
            </a:r>
          </a:p>
          <a:p>
            <a:pPr lvl="2"/>
            <a:r>
              <a:rPr lang="en-US" sz="1600" dirty="0" smtClean="0">
                <a:cs typeface="Courier New" pitchFamily="49" charset="0"/>
              </a:rPr>
              <a:t>E.g., anything of type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group</a:t>
            </a:r>
            <a:r>
              <a:rPr lang="en-US" sz="1600" dirty="0" smtClean="0">
                <a:cs typeface="Courier New" pitchFamily="49" charset="0"/>
              </a:rPr>
              <a:t> is guaranteed to be a group element, but not every byte array is necessarily a valid encoding of a group element; cf. small-subgroup attacks</a:t>
            </a:r>
          </a:p>
          <a:p>
            <a:pPr lvl="2"/>
            <a:r>
              <a:rPr lang="en-US" sz="1600" dirty="0" smtClean="0">
                <a:cs typeface="Courier New" pitchFamily="49" charset="0"/>
              </a:rPr>
              <a:t>Other examples, too</a:t>
            </a:r>
            <a:endParaRPr lang="en-US" sz="1200" dirty="0" smtClean="0">
              <a:cs typeface="Courier New" pitchFamily="49" charset="0"/>
            </a:endParaRP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069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723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Individual Position Slides: Jonathan Katz (University of Maryland)</vt:lpstr>
      <vt:lpstr>Impedance mismatch</vt:lpstr>
      <vt:lpstr>Impedance mismatch</vt:lpstr>
      <vt:lpstr>Other comments</vt:lpstr>
      <vt:lpstr>Running time</vt:lpstr>
      <vt:lpstr>Definitions/assumptions</vt:lpstr>
      <vt:lpstr>Axioms</vt:lpstr>
      <vt:lpstr>Protocol vs. implementation</vt:lpstr>
      <vt:lpstr>Protocol vs. implementation</vt:lpstr>
      <vt:lpstr>Parting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Position Slides: Jonathan Katz (University of Maryland)</dc:title>
  <dc:creator>Katz, Jonathan</dc:creator>
  <cp:lastModifiedBy>Katz, Jonathan</cp:lastModifiedBy>
  <cp:revision>7</cp:revision>
  <dcterms:created xsi:type="dcterms:W3CDTF">2013-07-17T21:49:05Z</dcterms:created>
  <dcterms:modified xsi:type="dcterms:W3CDTF">2013-07-26T17:06:48Z</dcterms:modified>
</cp:coreProperties>
</file>